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QVWwVSjlF6Y4ODDoAUJr6OLPd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644041" y="1628748"/>
            <a:ext cx="957927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DFKai-SB"/>
              <a:buNone/>
            </a:pPr>
            <a:r>
              <a:rPr lang="zh-TW" sz="4000" b="1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校本支援服務（2025/26）</a:t>
            </a:r>
            <a:br>
              <a:rPr lang="zh-TW" sz="4000" b="1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zh-TW" sz="4000" b="1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優質教育基金主題網絡計劃—指定主題</a:t>
            </a:r>
            <a:endParaRPr sz="4000" b="1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86" name="Google Shape;86;p1"/>
          <p:cNvGrpSpPr/>
          <p:nvPr/>
        </p:nvGrpSpPr>
        <p:grpSpPr>
          <a:xfrm>
            <a:off x="2649507" y="3265715"/>
            <a:ext cx="6892986" cy="853041"/>
            <a:chOff x="4686048" y="3954761"/>
            <a:chExt cx="10339479" cy="1279561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4686048" y="3954761"/>
              <a:ext cx="10339479" cy="1279561"/>
              <a:chOff x="0" y="-57150"/>
              <a:chExt cx="8525571" cy="890423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625578" y="0"/>
                <a:ext cx="7899993" cy="833273"/>
              </a:xfrm>
              <a:custGeom>
                <a:avLst/>
                <a:gdLst/>
                <a:ahLst/>
                <a:cxnLst/>
                <a:rect l="l" t="t" r="r" b="b"/>
                <a:pathLst>
                  <a:path w="8525571" h="833273" extrusionOk="0">
                    <a:moveTo>
                      <a:pt x="8322371" y="0"/>
                    </a:moveTo>
                    <a:cubicBezTo>
                      <a:pt x="8434595" y="0"/>
                      <a:pt x="8525571" y="186535"/>
                      <a:pt x="8525571" y="416637"/>
                    </a:cubicBezTo>
                    <a:cubicBezTo>
                      <a:pt x="8525571" y="646739"/>
                      <a:pt x="8434595" y="833273"/>
                      <a:pt x="8322371" y="833273"/>
                    </a:cubicBezTo>
                    <a:lnTo>
                      <a:pt x="203200" y="833273"/>
                    </a:lnTo>
                    <a:cubicBezTo>
                      <a:pt x="90976" y="833273"/>
                      <a:pt x="0" y="646739"/>
                      <a:pt x="0" y="416637"/>
                    </a:cubicBezTo>
                    <a:cubicBezTo>
                      <a:pt x="0" y="18653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E2C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endParaRPr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-57150"/>
                <a:ext cx="8525571" cy="8904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50" tIns="33850" rIns="33850" bIns="338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5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endParaRPr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" name="Google Shape;90;p1"/>
            <p:cNvSpPr txBox="1"/>
            <p:nvPr/>
          </p:nvSpPr>
          <p:spPr>
            <a:xfrm>
              <a:off x="5444724" y="4247016"/>
              <a:ext cx="9580802" cy="8082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4444"/>
                </a:lnSpc>
                <a:spcBef>
                  <a:spcPts val="0"/>
                </a:spcBef>
                <a:spcAft>
                  <a:spcPts val="0"/>
                </a:spcAft>
                <a:buClr>
                  <a:srgbClr val="D7515A"/>
                </a:buClr>
                <a:buSzPts val="3600"/>
                <a:buFont typeface="Microsoft JhengHei"/>
                <a:buNone/>
              </a:pPr>
              <a:r>
                <a:rPr lang="zh-TW" sz="3600" b="1" i="0" u="none" strike="noStrike" cap="none">
                  <a:solidFill>
                    <a:srgbClr val="D7515A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幼兒國民教育推廣計劃</a:t>
              </a:r>
              <a:endParaRPr sz="3600" b="1" i="0" u="none" strike="noStrike" cap="none">
                <a:solidFill>
                  <a:srgbClr val="D7515A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91" name="Google Shape;91;p1"/>
          <p:cNvSpPr txBox="1"/>
          <p:nvPr/>
        </p:nvSpPr>
        <p:spPr>
          <a:xfrm>
            <a:off x="3155291" y="4629280"/>
            <a:ext cx="6093912" cy="1199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  <a:buFont typeface="Times New Roman"/>
              <a:buNone/>
            </a:pPr>
            <a:r>
              <a:rPr lang="zh-TW" sz="3200" b="1" i="0" u="none" strike="noStrike" cap="none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夥伴學校：佳寶幼稚園(屯門分校)</a:t>
            </a:r>
            <a:endParaRPr sz="3200" b="1" i="0" u="none" strike="noStrike" cap="none">
              <a:solidFill>
                <a:srgbClr val="1E4E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  <a:buFont typeface="Times New Roman"/>
              <a:buNone/>
            </a:pPr>
            <a:r>
              <a:rPr lang="zh-TW" sz="3200" b="1" i="0" u="none" strike="noStrike" cap="none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國家安全領域──國土安全</a:t>
            </a:r>
            <a:endParaRPr sz="3200" b="1" i="0" u="none" strike="noStrike" cap="none">
              <a:solidFill>
                <a:srgbClr val="1E4E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50291" y="322720"/>
            <a:ext cx="3539364" cy="992500"/>
          </a:xfrm>
          <a:custGeom>
            <a:avLst/>
            <a:gdLst/>
            <a:ahLst/>
            <a:cxnLst/>
            <a:rect l="l" t="t" r="r" b="b"/>
            <a:pathLst>
              <a:path w="3168119" h="792030" extrusionOk="0">
                <a:moveTo>
                  <a:pt x="0" y="0"/>
                </a:moveTo>
                <a:lnTo>
                  <a:pt x="3168119" y="0"/>
                </a:lnTo>
                <a:lnTo>
                  <a:pt x="3168119" y="792030"/>
                </a:lnTo>
                <a:lnTo>
                  <a:pt x="0" y="7920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21361" y="569448"/>
            <a:ext cx="2120348" cy="68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" y="12"/>
            <a:ext cx="102776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0"/>
          <p:cNvSpPr txBox="1"/>
          <p:nvPr/>
        </p:nvSpPr>
        <p:spPr>
          <a:xfrm>
            <a:off x="9258300" y="349827"/>
            <a:ext cx="29838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港島</a:t>
            </a:r>
            <a:r>
              <a:rPr lang="zh-TW" sz="3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(灣仔)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0"/>
          <p:cNvSpPr/>
          <p:nvPr/>
        </p:nvSpPr>
        <p:spPr>
          <a:xfrm>
            <a:off x="7828696" y="1180824"/>
            <a:ext cx="4413525" cy="1494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金紫荊廣場</a:t>
            </a:r>
            <a:endParaRPr sz="66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72" name="Google Shape;172;p10"/>
          <p:cNvSpPr txBox="1"/>
          <p:nvPr/>
        </p:nvSpPr>
        <p:spPr>
          <a:xfrm>
            <a:off x="10277625" y="5447275"/>
            <a:ext cx="19143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https://www.istockphoto.com/hk/search/2/image-film?phrase=golden+bauhinia+square&amp;tracked_gsrp_landing=https%3A%2F%2Fwww.istockphoto.com%2Fhk%2F圖片%2Fgolden-bauhinia-square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286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1"/>
          <p:cNvSpPr txBox="1"/>
          <p:nvPr/>
        </p:nvSpPr>
        <p:spPr>
          <a:xfrm>
            <a:off x="9777845" y="1391549"/>
            <a:ext cx="6177300" cy="9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凌霄閣</a:t>
            </a:r>
            <a:endParaRPr/>
          </a:p>
        </p:txBody>
      </p:sp>
      <p:sp>
        <p:nvSpPr>
          <p:cNvPr id="180" name="Google Shape;180;p11"/>
          <p:cNvSpPr txBox="1"/>
          <p:nvPr/>
        </p:nvSpPr>
        <p:spPr>
          <a:xfrm>
            <a:off x="9611591" y="95109"/>
            <a:ext cx="29838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港島</a:t>
            </a:r>
            <a:r>
              <a:rPr lang="zh-TW" sz="3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(山頂)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1"/>
          <p:cNvSpPr txBox="1"/>
          <p:nvPr/>
        </p:nvSpPr>
        <p:spPr>
          <a:xfrm>
            <a:off x="10286998" y="5615635"/>
            <a:ext cx="19050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99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https://www.istockphoto.com/hk/照片/the-peak-tower-in-hong-kong-sar-gm483167523-33087890</a:t>
            </a:r>
            <a:endParaRPr sz="1100">
              <a:solidFill>
                <a:srgbClr val="9999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29536" y="2796389"/>
            <a:ext cx="2181709" cy="63261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3"/>
          <p:cNvSpPr txBox="1"/>
          <p:nvPr/>
        </p:nvSpPr>
        <p:spPr>
          <a:xfrm>
            <a:off x="3235079" y="1754159"/>
            <a:ext cx="4042021" cy="2513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rgbClr val="2F5496"/>
                </a:solidFill>
                <a:latin typeface="SimSun"/>
                <a:ea typeface="SimSun"/>
                <a:cs typeface="SimSun"/>
                <a:sym typeface="SimSun"/>
              </a:rPr>
              <a:t>主辦 ：</a:t>
            </a:r>
            <a:br>
              <a:rPr lang="zh-TW" sz="2800" dirty="0">
                <a:solidFill>
                  <a:srgbClr val="2F5496"/>
                </a:solidFill>
                <a:latin typeface="SimSun"/>
                <a:ea typeface="SimSun"/>
                <a:cs typeface="SimSun"/>
                <a:sym typeface="SimSun"/>
              </a:rPr>
            </a:br>
            <a:r>
              <a:rPr lang="zh-TW" sz="2800" dirty="0">
                <a:solidFill>
                  <a:srgbClr val="2F5496"/>
                </a:solidFill>
                <a:latin typeface="SimSun"/>
                <a:ea typeface="SimSun"/>
                <a:cs typeface="SimSun"/>
                <a:sym typeface="SimSun"/>
              </a:rPr>
              <a:t>資助 ：  </a:t>
            </a:r>
            <a:br>
              <a:rPr lang="zh-TW" sz="2800" dirty="0">
                <a:solidFill>
                  <a:srgbClr val="2F5496"/>
                </a:solidFill>
                <a:latin typeface="SimSun"/>
                <a:ea typeface="SimSun"/>
                <a:cs typeface="SimSun"/>
                <a:sym typeface="SimSun"/>
              </a:rPr>
            </a:br>
            <a:r>
              <a:rPr lang="zh-TW" sz="2800" dirty="0">
                <a:solidFill>
                  <a:srgbClr val="2F5496"/>
                </a:solidFill>
                <a:latin typeface="SimSun"/>
                <a:ea typeface="SimSun"/>
                <a:cs typeface="SimSun"/>
                <a:sym typeface="SimSun"/>
              </a:rPr>
              <a:t>製作日期 ： 2026年8月 </a:t>
            </a:r>
            <a:endParaRPr sz="2800" dirty="0">
              <a:solidFill>
                <a:srgbClr val="2F5496"/>
              </a:solidFill>
              <a:latin typeface="SimSun"/>
              <a:ea typeface="SimSun"/>
              <a:cs typeface="SimSun"/>
              <a:sym typeface="SimSun"/>
            </a:endParaRPr>
          </a:p>
        </p:txBody>
      </p:sp>
      <p:sp>
        <p:nvSpPr>
          <p:cNvPr id="195" name="Google Shape;195;p13"/>
          <p:cNvSpPr txBox="1"/>
          <p:nvPr/>
        </p:nvSpPr>
        <p:spPr>
          <a:xfrm>
            <a:off x="3992250" y="5207728"/>
            <a:ext cx="60939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2F5496"/>
                </a:solidFill>
                <a:latin typeface="SimSun"/>
                <a:ea typeface="SimSun"/>
                <a:cs typeface="SimSun"/>
                <a:sym typeface="SimSun"/>
              </a:rPr>
              <a:t>聲明 ： 内容並不代表香港特別行政區政府的立場</a:t>
            </a:r>
            <a:endParaRPr sz="1400">
              <a:solidFill>
                <a:srgbClr val="2F5496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2F5496"/>
                </a:solidFill>
                <a:latin typeface="SimSun"/>
                <a:ea typeface="SimSun"/>
                <a:cs typeface="SimSun"/>
                <a:sym typeface="SimSun"/>
              </a:rPr>
              <a:t>© 2026 優質教育基金所有   All rights reserved.</a:t>
            </a:r>
            <a:endParaRPr sz="1400">
              <a:solidFill>
                <a:srgbClr val="2F5496"/>
              </a:solidFill>
              <a:latin typeface="SimSun"/>
              <a:ea typeface="SimSun"/>
              <a:cs typeface="SimSun"/>
              <a:sym typeface="SimSun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A949406-2660-57FA-9E9B-2FF802CB7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9444" y="1960335"/>
            <a:ext cx="3121891" cy="7806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5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9186" y="-360240"/>
            <a:ext cx="8693120" cy="6998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6449568" y="2665804"/>
            <a:ext cx="4152900" cy="2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DFKai-SB"/>
              <a:buNone/>
            </a:pPr>
            <a:r>
              <a:rPr lang="zh-TW" sz="76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天壇大佛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Font typeface="Calibri"/>
              <a:buNone/>
            </a:pPr>
            <a:endParaRPr sz="7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8014476" y="235900"/>
            <a:ext cx="37473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新界</a:t>
            </a:r>
            <a:r>
              <a:rPr lang="zh-TW" sz="3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(大嶼山)</a:t>
            </a:r>
            <a:endParaRPr sz="3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07" name="Google Shape;10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509477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 txBox="1"/>
          <p:nvPr/>
        </p:nvSpPr>
        <p:spPr>
          <a:xfrm>
            <a:off x="6449570" y="6375217"/>
            <a:ext cx="121920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99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https://www.pexels.com/photo/tian-tan-buddha-statue-amidst-lush-surroundings-33427480/</a:t>
            </a:r>
            <a:endParaRPr sz="1100">
              <a:solidFill>
                <a:srgbClr val="9999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216754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"/>
          <p:cNvSpPr txBox="1"/>
          <p:nvPr/>
        </p:nvSpPr>
        <p:spPr>
          <a:xfrm>
            <a:off x="9138914" y="2300418"/>
            <a:ext cx="38997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DFKai-SB"/>
              <a:buNone/>
            </a:pPr>
            <a:r>
              <a:rPr lang="zh-TW" sz="80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昂坪360</a:t>
            </a:r>
            <a:endParaRPr sz="8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16" name="Google Shape;116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06647" y="283568"/>
            <a:ext cx="3462828" cy="1286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 txBox="1"/>
          <p:nvPr/>
        </p:nvSpPr>
        <p:spPr>
          <a:xfrm>
            <a:off x="8707198" y="6419400"/>
            <a:ext cx="34629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https://hongkongcheapo.com/place/ngong-ping-360/</a:t>
            </a:r>
            <a:endParaRPr sz="1100">
              <a:solidFill>
                <a:srgbClr val="A5A5A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287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"/>
          <p:cNvSpPr txBox="1"/>
          <p:nvPr/>
        </p:nvSpPr>
        <p:spPr>
          <a:xfrm>
            <a:off x="6438905" y="1325497"/>
            <a:ext cx="5753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香港文化博物館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5" name="Google Shape;125;p5"/>
          <p:cNvSpPr txBox="1"/>
          <p:nvPr/>
        </p:nvSpPr>
        <p:spPr>
          <a:xfrm>
            <a:off x="8901513" y="235898"/>
            <a:ext cx="28602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新界</a:t>
            </a:r>
            <a:r>
              <a:rPr lang="zh-TW" sz="3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(沙田)</a:t>
            </a:r>
            <a:endParaRPr sz="3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6" name="Google Shape;126;p5"/>
          <p:cNvSpPr txBox="1"/>
          <p:nvPr/>
        </p:nvSpPr>
        <p:spPr>
          <a:xfrm>
            <a:off x="8085600" y="6413863"/>
            <a:ext cx="4106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https://hongkongcheapo.com/place/hong-kong-heritage-museum/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" y="-2"/>
            <a:ext cx="1027760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6"/>
          <p:cNvSpPr txBox="1"/>
          <p:nvPr/>
        </p:nvSpPr>
        <p:spPr>
          <a:xfrm>
            <a:off x="8720602" y="140175"/>
            <a:ext cx="33255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endParaRPr sz="3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10301300" y="5357625"/>
            <a:ext cx="17448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https://www.istockphoto.com/hk/search/2/image-film?phrase=hong+kong+space+museum&amp;tracked_gsrp_landing=https%3A%2F%2Fwww.istockphoto.com%2Fhk%2Fphotos%2Fhong-kong-space-museum</a:t>
            </a:r>
            <a:endParaRPr/>
          </a:p>
        </p:txBody>
      </p:sp>
      <p:sp>
        <p:nvSpPr>
          <p:cNvPr id="135" name="Google Shape;135;p6"/>
          <p:cNvSpPr txBox="1"/>
          <p:nvPr/>
        </p:nvSpPr>
        <p:spPr>
          <a:xfrm>
            <a:off x="8991196" y="1487844"/>
            <a:ext cx="2784300" cy="111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DFKai-SB"/>
              <a:buNone/>
            </a:pPr>
            <a:r>
              <a:rPr lang="zh-TW" sz="6600" b="1">
                <a:latin typeface="DFKai-SB"/>
                <a:ea typeface="DFKai-SB"/>
                <a:cs typeface="DFKai-SB"/>
                <a:sym typeface="DFKai-SB"/>
              </a:rPr>
              <a:t>太空館</a:t>
            </a:r>
            <a:endParaRPr sz="66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8866500" y="15075"/>
            <a:ext cx="3325500" cy="83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九龍</a:t>
            </a:r>
            <a:r>
              <a:rPr lang="zh-TW" sz="32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(尖沙咀)</a:t>
            </a:r>
            <a:endParaRPr sz="66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7"/>
          <p:cNvSpPr txBox="1"/>
          <p:nvPr/>
        </p:nvSpPr>
        <p:spPr>
          <a:xfrm>
            <a:off x="6801900" y="1244800"/>
            <a:ext cx="5390100" cy="91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1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前九廣</a:t>
            </a:r>
            <a:r>
              <a:rPr lang="zh-TW" sz="54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鐵路鐘樓</a:t>
            </a:r>
            <a:endParaRPr sz="54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4" name="Google Shape;144;p7"/>
          <p:cNvSpPr txBox="1"/>
          <p:nvPr/>
        </p:nvSpPr>
        <p:spPr>
          <a:xfrm>
            <a:off x="8866500" y="15075"/>
            <a:ext cx="3325500" cy="83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九龍</a:t>
            </a:r>
            <a:r>
              <a:rPr lang="zh-TW" sz="32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(尖沙咀)</a:t>
            </a:r>
            <a:endParaRPr sz="66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5" name="Google Shape;145;p7"/>
          <p:cNvSpPr txBox="1"/>
          <p:nvPr/>
        </p:nvSpPr>
        <p:spPr>
          <a:xfrm>
            <a:off x="9533128" y="5354233"/>
            <a:ext cx="2414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https://www.istockphoto.com/hk/search/2/image-film?phrase=clock+tower+hong+kong&amp;tracked_gsrp_landing=https%3A%2F%2Fwww.istockphoto.com%2Fhk%2Fphotos%2Fclock-tower-hong-kong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" y="12"/>
            <a:ext cx="102776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8"/>
          <p:cNvSpPr txBox="1"/>
          <p:nvPr/>
        </p:nvSpPr>
        <p:spPr>
          <a:xfrm>
            <a:off x="9208079" y="21493"/>
            <a:ext cx="2983800" cy="83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九龍</a:t>
            </a:r>
            <a:r>
              <a:rPr lang="zh-TW" sz="3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(尖沙咀)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8"/>
          <p:cNvSpPr txBox="1"/>
          <p:nvPr/>
        </p:nvSpPr>
        <p:spPr>
          <a:xfrm>
            <a:off x="8548673" y="854600"/>
            <a:ext cx="3643200" cy="111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DFKai-SB"/>
              <a:buNone/>
            </a:pPr>
            <a:r>
              <a:rPr lang="zh-TW" sz="66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維港夜景</a:t>
            </a:r>
            <a:endParaRPr sz="66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" name="Google Shape;154;p8"/>
          <p:cNvSpPr txBox="1"/>
          <p:nvPr/>
        </p:nvSpPr>
        <p:spPr>
          <a:xfrm>
            <a:off x="10409602" y="5691631"/>
            <a:ext cx="1533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https://www.istockphoto.com/hk/photos/hong-kong-night-view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9"/>
          <p:cNvSpPr txBox="1"/>
          <p:nvPr/>
        </p:nvSpPr>
        <p:spPr>
          <a:xfrm>
            <a:off x="10287000" y="5730995"/>
            <a:ext cx="1522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https://discoverist.changirecommends.com/hong-kong/ocean-park-hong-kong-themepark/</a:t>
            </a:r>
            <a:endParaRPr/>
          </a:p>
        </p:txBody>
      </p:sp>
      <p:pic>
        <p:nvPicPr>
          <p:cNvPr id="161" name="Google Shape;16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26646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9"/>
          <p:cNvSpPr txBox="1"/>
          <p:nvPr/>
        </p:nvSpPr>
        <p:spPr>
          <a:xfrm>
            <a:off x="8160900" y="1040825"/>
            <a:ext cx="4031100" cy="147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DFKai-SB"/>
              <a:buNone/>
            </a:pPr>
            <a:r>
              <a:rPr lang="zh-TW" sz="72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海洋公園</a:t>
            </a:r>
            <a:endParaRPr sz="72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 txBox="1"/>
          <p:nvPr/>
        </p:nvSpPr>
        <p:spPr>
          <a:xfrm>
            <a:off x="9262629" y="34773"/>
            <a:ext cx="29838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港島</a:t>
            </a:r>
            <a:r>
              <a:rPr lang="zh-TW" sz="3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(黃竹坑)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796</Words>
  <Application>Microsoft Office PowerPoint</Application>
  <PresentationFormat>寬螢幕</PresentationFormat>
  <Paragraphs>33</Paragraphs>
  <Slides>13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SimSun</vt:lpstr>
      <vt:lpstr>Microsoft JhengHei</vt:lpstr>
      <vt:lpstr>DFKai-SB</vt:lpstr>
      <vt:lpstr>Arial</vt:lpstr>
      <vt:lpstr>Calibri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GPNC-23T4</dc:creator>
  <cp:lastModifiedBy>HK CNHE</cp:lastModifiedBy>
  <cp:revision>1</cp:revision>
  <dcterms:created xsi:type="dcterms:W3CDTF">2026-03-11T01:40:11Z</dcterms:created>
  <dcterms:modified xsi:type="dcterms:W3CDTF">2026-08-26T02:01:17Z</dcterms:modified>
</cp:coreProperties>
</file>