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57" r:id="rId4"/>
    <p:sldId id="259" r:id="rId5"/>
    <p:sldId id="260" r:id="rId6"/>
    <p:sldId id="269" r:id="rId7"/>
    <p:sldId id="261" r:id="rId8"/>
    <p:sldId id="262" r:id="rId9"/>
    <p:sldId id="264" r:id="rId10"/>
    <p:sldId id="265" r:id="rId11"/>
    <p:sldId id="266" r:id="rId12"/>
    <p:sldId id="267" r:id="rId13"/>
    <p:sldId id="263" r:id="rId14"/>
    <p:sldId id="268" r:id="rId15"/>
  </p:sldIdLst>
  <p:sldSz cx="18288000" cy="10287000"/>
  <p:notesSz cx="6858000" cy="9144000"/>
  <p:embeddedFontLst>
    <p:embeddedFont>
      <p:font typeface="Atkinson Hyperlegible" panose="02020500000000000000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Sergio Trendy" panose="02020500000000000000" charset="0"/>
      <p:regular r:id="rId22"/>
    </p:embeddedFont>
    <p:embeddedFont>
      <p:font typeface="華康少女文字W5(P)" panose="040F0500000000000000" pitchFamily="82" charset="-120"/>
      <p:regular r:id="rId23"/>
    </p:embeddedFont>
    <p:embeddedFont>
      <p:font typeface="標楷體" panose="03000509000000000000" pitchFamily="65" charset="-12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A1FCED-CB68-4B34-8F72-CD409CA93477}" type="datetimeFigureOut">
              <a:rPr lang="zh-TW" altLang="en-US" smtClean="0"/>
              <a:t>2026/2/25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DDA01-E4E1-4910-9846-FC39503376F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165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DA01-E4E1-4910-9846-FC39503376F1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7227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DA01-E4E1-4910-9846-FC39503376F1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9941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DA01-E4E1-4910-9846-FC39503376F1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9848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1.wdp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3.wav"/><Relationship Id="rId7" Type="http://schemas.openxmlformats.org/officeDocument/2006/relationships/image" Target="../media/image39.sv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37.svg"/><Relationship Id="rId10" Type="http://schemas.openxmlformats.org/officeDocument/2006/relationships/image" Target="../media/image23.jpeg"/><Relationship Id="rId4" Type="http://schemas.openxmlformats.org/officeDocument/2006/relationships/image" Target="../media/image17.png"/><Relationship Id="rId9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8.sv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4.svg"/><Relationship Id="rId10" Type="http://schemas.openxmlformats.org/officeDocument/2006/relationships/image" Target="../media/image24.png"/><Relationship Id="rId4" Type="http://schemas.openxmlformats.org/officeDocument/2006/relationships/image" Target="../media/image15.png"/><Relationship Id="rId9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8.sv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11" Type="http://schemas.openxmlformats.org/officeDocument/2006/relationships/image" Target="../media/image10.svg"/><Relationship Id="rId5" Type="http://schemas.openxmlformats.org/officeDocument/2006/relationships/image" Target="../media/image12.png"/><Relationship Id="rId15" Type="http://schemas.microsoft.com/office/2007/relationships/hdphoto" Target="../media/hdphoto5.wdp"/><Relationship Id="rId4" Type="http://schemas.openxmlformats.org/officeDocument/2006/relationships/image" Target="../media/image4.svg"/><Relationship Id="rId9" Type="http://schemas.openxmlformats.org/officeDocument/2006/relationships/image" Target="../media/image5.png"/><Relationship Id="rId1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11" Type="http://schemas.microsoft.com/office/2007/relationships/hdphoto" Target="../media/hdphoto7.wdp"/><Relationship Id="rId10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51.sv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4.svg"/><Relationship Id="rId7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svg"/><Relationship Id="rId18" Type="http://schemas.openxmlformats.org/officeDocument/2006/relationships/image" Target="../media/image9.png"/><Relationship Id="rId3" Type="http://schemas.openxmlformats.org/officeDocument/2006/relationships/image" Target="../media/image16.svg"/><Relationship Id="rId17" Type="http://schemas.microsoft.com/office/2007/relationships/hdphoto" Target="../media/hdphoto2.wdp"/><Relationship Id="rId2" Type="http://schemas.openxmlformats.org/officeDocument/2006/relationships/image" Target="../media/image7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8.svg"/><Relationship Id="rId19" Type="http://schemas.microsoft.com/office/2007/relationships/hdphoto" Target="../media/hdphoto3.wdp"/><Relationship Id="rId4" Type="http://schemas.openxmlformats.org/officeDocument/2006/relationships/image" Target="../media/image5.png"/><Relationship Id="rId1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4.wdp"/><Relationship Id="rId3" Type="http://schemas.microsoft.com/office/2007/relationships/hdphoto" Target="../media/hdphoto2.wdp"/><Relationship Id="rId7" Type="http://schemas.openxmlformats.org/officeDocument/2006/relationships/image" Target="../media/image8.svg"/><Relationship Id="rId12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8.sv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11" Type="http://schemas.openxmlformats.org/officeDocument/2006/relationships/image" Target="../media/image10.svg"/><Relationship Id="rId5" Type="http://schemas.openxmlformats.org/officeDocument/2006/relationships/image" Target="../media/image12.png"/><Relationship Id="rId15" Type="http://schemas.microsoft.com/office/2007/relationships/hdphoto" Target="../media/hdphoto5.wdp"/><Relationship Id="rId4" Type="http://schemas.openxmlformats.org/officeDocument/2006/relationships/image" Target="../media/image4.svg"/><Relationship Id="rId9" Type="http://schemas.openxmlformats.org/officeDocument/2006/relationships/image" Target="../media/image5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2.wav"/><Relationship Id="rId7" Type="http://schemas.openxmlformats.org/officeDocument/2006/relationships/image" Target="../media/image8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4.svg"/><Relationship Id="rId10" Type="http://schemas.microsoft.com/office/2007/relationships/hdphoto" Target="../media/hdphoto4.wdp"/><Relationship Id="rId4" Type="http://schemas.openxmlformats.org/officeDocument/2006/relationships/image" Target="../media/image15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4.png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2.xml"/><Relationship Id="rId16" Type="http://schemas.microsoft.com/office/2007/relationships/hdphoto" Target="../media/hdphoto5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14.png"/><Relationship Id="rId10" Type="http://schemas.openxmlformats.org/officeDocument/2006/relationships/image" Target="../media/image28.svg"/><Relationship Id="rId4" Type="http://schemas.openxmlformats.org/officeDocument/2006/relationships/audio" Target="../media/audio3.wav"/><Relationship Id="rId9" Type="http://schemas.openxmlformats.org/officeDocument/2006/relationships/image" Target="../media/image13.png"/><Relationship Id="rId1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39.sv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37.svg"/><Relationship Id="rId10" Type="http://schemas.openxmlformats.org/officeDocument/2006/relationships/image" Target="../media/image19.png"/><Relationship Id="rId4" Type="http://schemas.openxmlformats.org/officeDocument/2006/relationships/image" Target="../media/image17.png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39.sv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43.svg"/><Relationship Id="rId4" Type="http://schemas.openxmlformats.org/officeDocument/2006/relationships/image" Target="../media/image20.png"/><Relationship Id="rId9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4.svg"/><Relationship Id="rId7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microsoft.com/office/2007/relationships/hdphoto" Target="../media/hdphoto6.wdp"/><Relationship Id="rId10" Type="http://schemas.openxmlformats.org/officeDocument/2006/relationships/image" Target="../media/image22.png"/><Relationship Id="rId4" Type="http://schemas.openxmlformats.org/officeDocument/2006/relationships/image" Target="../media/image4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D4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75148" y="866775"/>
            <a:ext cx="9204610" cy="9120932"/>
          </a:xfrm>
          <a:custGeom>
            <a:avLst/>
            <a:gdLst/>
            <a:ahLst/>
            <a:cxnLst/>
            <a:rect l="l" t="t" r="r" b="b"/>
            <a:pathLst>
              <a:path w="9204610" h="9120932">
                <a:moveTo>
                  <a:pt x="0" y="0"/>
                </a:moveTo>
                <a:lnTo>
                  <a:pt x="9204610" y="0"/>
                </a:lnTo>
                <a:lnTo>
                  <a:pt x="9204610" y="9120932"/>
                </a:lnTo>
                <a:lnTo>
                  <a:pt x="0" y="9120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83236" y="1613661"/>
            <a:ext cx="7226534" cy="7173978"/>
          </a:xfrm>
          <a:custGeom>
            <a:avLst/>
            <a:gdLst/>
            <a:ahLst/>
            <a:cxnLst/>
            <a:rect l="l" t="t" r="r" b="b"/>
            <a:pathLst>
              <a:path w="7226534" h="7173978">
                <a:moveTo>
                  <a:pt x="0" y="0"/>
                </a:moveTo>
                <a:lnTo>
                  <a:pt x="7226534" y="0"/>
                </a:lnTo>
                <a:lnTo>
                  <a:pt x="7226534" y="7173978"/>
                </a:lnTo>
                <a:lnTo>
                  <a:pt x="0" y="71739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>
            <a:off x="0" y="1371743"/>
            <a:ext cx="9795690" cy="7518192"/>
          </a:xfrm>
          <a:custGeom>
            <a:avLst/>
            <a:gdLst/>
            <a:ahLst/>
            <a:cxnLst/>
            <a:rect l="l" t="t" r="r" b="b"/>
            <a:pathLst>
              <a:path w="9795690" h="7518192">
                <a:moveTo>
                  <a:pt x="0" y="0"/>
                </a:moveTo>
                <a:lnTo>
                  <a:pt x="9795690" y="0"/>
                </a:lnTo>
                <a:lnTo>
                  <a:pt x="9795690" y="7518192"/>
                </a:lnTo>
                <a:lnTo>
                  <a:pt x="0" y="75181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639097" y="1377961"/>
            <a:ext cx="959402" cy="856266"/>
          </a:xfrm>
          <a:custGeom>
            <a:avLst/>
            <a:gdLst/>
            <a:ahLst/>
            <a:cxnLst/>
            <a:rect l="l" t="t" r="r" b="b"/>
            <a:pathLst>
              <a:path w="959402" h="856266">
                <a:moveTo>
                  <a:pt x="0" y="0"/>
                </a:moveTo>
                <a:lnTo>
                  <a:pt x="959402" y="0"/>
                </a:lnTo>
                <a:lnTo>
                  <a:pt x="959402" y="856266"/>
                </a:lnTo>
                <a:lnTo>
                  <a:pt x="0" y="856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830700" y="6176324"/>
            <a:ext cx="799370" cy="713438"/>
          </a:xfrm>
          <a:custGeom>
            <a:avLst/>
            <a:gdLst/>
            <a:ahLst/>
            <a:cxnLst/>
            <a:rect l="l" t="t" r="r" b="b"/>
            <a:pathLst>
              <a:path w="799370" h="713438">
                <a:moveTo>
                  <a:pt x="0" y="0"/>
                </a:moveTo>
                <a:lnTo>
                  <a:pt x="799370" y="0"/>
                </a:lnTo>
                <a:lnTo>
                  <a:pt x="799370" y="713438"/>
                </a:lnTo>
                <a:lnTo>
                  <a:pt x="0" y="71343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8"/>
          <p:cNvSpPr/>
          <p:nvPr/>
        </p:nvSpPr>
        <p:spPr>
          <a:xfrm rot="5039249">
            <a:off x="11302612" y="7656572"/>
            <a:ext cx="852388" cy="1573199"/>
          </a:xfrm>
          <a:custGeom>
            <a:avLst/>
            <a:gdLst/>
            <a:ahLst/>
            <a:cxnLst/>
            <a:rect l="l" t="t" r="r" b="b"/>
            <a:pathLst>
              <a:path w="852388" h="1573199">
                <a:moveTo>
                  <a:pt x="0" y="0"/>
                </a:moveTo>
                <a:lnTo>
                  <a:pt x="852388" y="0"/>
                </a:lnTo>
                <a:lnTo>
                  <a:pt x="852388" y="1573199"/>
                </a:lnTo>
                <a:lnTo>
                  <a:pt x="0" y="157319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pic>
        <p:nvPicPr>
          <p:cNvPr id="1026" name="Picture 2" descr="主頁- 博博妙妙學古文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887" b="88770" l="4102" r="971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244" y="2195832"/>
            <a:ext cx="5638800" cy="563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 8"/>
          <p:cNvSpPr/>
          <p:nvPr/>
        </p:nvSpPr>
        <p:spPr>
          <a:xfrm>
            <a:off x="12555721" y="3750740"/>
            <a:ext cx="6382548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9900" dirty="0" smtClean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Atkinson Hyperlegible"/>
              </a:rPr>
              <a:t>總結</a:t>
            </a:r>
            <a:endParaRPr lang="zh-TW" altLang="en-US" sz="19900" dirty="0">
              <a:solidFill>
                <a:srgbClr val="1F244A"/>
              </a:solidFill>
              <a:latin typeface="華康少女文字W5(P)" panose="040F0500000000000000" pitchFamily="82" charset="-120"/>
              <a:ea typeface="華康少女文字W5(P)" panose="040F0500000000000000" pitchFamily="82" charset="-120"/>
              <a:cs typeface="Atkinson Hyperlegibl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3943" y="1627520"/>
            <a:ext cx="9376370" cy="5932685"/>
          </a:xfrm>
          <a:custGeom>
            <a:avLst/>
            <a:gdLst/>
            <a:ahLst/>
            <a:cxnLst/>
            <a:rect l="l" t="t" r="r" b="b"/>
            <a:pathLst>
              <a:path w="9376370" h="5932685">
                <a:moveTo>
                  <a:pt x="0" y="0"/>
                </a:moveTo>
                <a:lnTo>
                  <a:pt x="9376370" y="0"/>
                </a:lnTo>
                <a:lnTo>
                  <a:pt x="9376370" y="5932686"/>
                </a:lnTo>
                <a:lnTo>
                  <a:pt x="0" y="59326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 rot="-81685">
            <a:off x="1245427" y="3501963"/>
            <a:ext cx="9364061" cy="4721825"/>
            <a:chOff x="0" y="0"/>
            <a:chExt cx="12272351" cy="7483135"/>
          </a:xfrm>
        </p:grpSpPr>
        <p:sp>
          <p:nvSpPr>
            <p:cNvPr id="4" name="Freeform 4"/>
            <p:cNvSpPr/>
            <p:nvPr/>
          </p:nvSpPr>
          <p:spPr>
            <a:xfrm>
              <a:off x="0" y="3397654"/>
              <a:ext cx="10307408" cy="4085482"/>
            </a:xfrm>
            <a:custGeom>
              <a:avLst/>
              <a:gdLst/>
              <a:ahLst/>
              <a:cxnLst/>
              <a:rect l="l" t="t" r="r" b="b"/>
              <a:pathLst>
                <a:path w="10307408" h="4085482">
                  <a:moveTo>
                    <a:pt x="0" y="0"/>
                  </a:moveTo>
                  <a:lnTo>
                    <a:pt x="10307408" y="0"/>
                  </a:lnTo>
                  <a:lnTo>
                    <a:pt x="10307408" y="4085481"/>
                  </a:lnTo>
                  <a:lnTo>
                    <a:pt x="0" y="40854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0307408" cy="4085482"/>
            </a:xfrm>
            <a:custGeom>
              <a:avLst/>
              <a:gdLst/>
              <a:ahLst/>
              <a:cxnLst/>
              <a:rect l="l" t="t" r="r" b="b"/>
              <a:pathLst>
                <a:path w="10307408" h="4085482">
                  <a:moveTo>
                    <a:pt x="0" y="0"/>
                  </a:moveTo>
                  <a:lnTo>
                    <a:pt x="10307408" y="0"/>
                  </a:lnTo>
                  <a:lnTo>
                    <a:pt x="10307408" y="4085482"/>
                  </a:lnTo>
                  <a:lnTo>
                    <a:pt x="0" y="40854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1964943" y="3397654"/>
              <a:ext cx="10307408" cy="4085482"/>
            </a:xfrm>
            <a:custGeom>
              <a:avLst/>
              <a:gdLst/>
              <a:ahLst/>
              <a:cxnLst/>
              <a:rect l="l" t="t" r="r" b="b"/>
              <a:pathLst>
                <a:path w="10307408" h="4085482">
                  <a:moveTo>
                    <a:pt x="0" y="0"/>
                  </a:moveTo>
                  <a:lnTo>
                    <a:pt x="10307408" y="0"/>
                  </a:lnTo>
                  <a:lnTo>
                    <a:pt x="10307408" y="4085481"/>
                  </a:lnTo>
                  <a:lnTo>
                    <a:pt x="0" y="40854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7" name="Freeform 7"/>
            <p:cNvSpPr/>
            <p:nvPr/>
          </p:nvSpPr>
          <p:spPr>
            <a:xfrm>
              <a:off x="1964943" y="0"/>
              <a:ext cx="10307408" cy="4085482"/>
            </a:xfrm>
            <a:custGeom>
              <a:avLst/>
              <a:gdLst/>
              <a:ahLst/>
              <a:cxnLst/>
              <a:rect l="l" t="t" r="r" b="b"/>
              <a:pathLst>
                <a:path w="10307408" h="4085482">
                  <a:moveTo>
                    <a:pt x="0" y="0"/>
                  </a:moveTo>
                  <a:lnTo>
                    <a:pt x="10307408" y="0"/>
                  </a:lnTo>
                  <a:lnTo>
                    <a:pt x="10307408" y="4085482"/>
                  </a:lnTo>
                  <a:lnTo>
                    <a:pt x="0" y="40854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3587850" y="1655286"/>
            <a:ext cx="13633349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7800"/>
              </a:lnSpc>
              <a:spcBef>
                <a:spcPct val="0"/>
              </a:spcBef>
            </a:pPr>
            <a:r>
              <a:rPr lang="zh-TW" altLang="en-US" sz="6600" u="none" strike="noStrike" dirty="0" smtClean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Sergio Trendy"/>
                <a:sym typeface="Sergio Trendy"/>
              </a:rPr>
              <a:t>軍人甚麼時候</a:t>
            </a:r>
            <a:r>
              <a:rPr lang="zh-TW" altLang="en-US" sz="6600" dirty="0" smtClean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Sergio Trendy"/>
                <a:sym typeface="Sergio Trendy"/>
              </a:rPr>
              <a:t>會進行</a:t>
            </a:r>
            <a:r>
              <a:rPr lang="zh-TW" altLang="en-US" sz="6600" dirty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Sergio Trendy"/>
                <a:sym typeface="Sergio Trendy"/>
              </a:rPr>
              <a:t>救援</a:t>
            </a:r>
            <a:r>
              <a:rPr lang="zh-TW" altLang="en-US" sz="6600" dirty="0" smtClean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Sergio Trendy"/>
                <a:sym typeface="Sergio Trendy"/>
              </a:rPr>
              <a:t>工作</a:t>
            </a:r>
            <a:r>
              <a:rPr lang="en-US" altLang="zh-TW" sz="6600" dirty="0" smtClean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Sergio Trendy"/>
                <a:sym typeface="Sergio Trendy"/>
              </a:rPr>
              <a:t>?</a:t>
            </a:r>
            <a:endParaRPr lang="en-US" sz="6600" u="none" strike="noStrike" dirty="0">
              <a:solidFill>
                <a:srgbClr val="1F244A"/>
              </a:solidFill>
              <a:latin typeface="華康少女文字W5(P)" panose="040F0500000000000000" pitchFamily="82" charset="-120"/>
              <a:ea typeface="華康少女文字W5(P)" panose="040F0500000000000000" pitchFamily="82" charset="-120"/>
              <a:cs typeface="Sergio Trendy"/>
              <a:sym typeface="Sergio Trendy"/>
            </a:endParaRPr>
          </a:p>
        </p:txBody>
      </p:sp>
      <p:pic>
        <p:nvPicPr>
          <p:cNvPr id="9" name="Picture 2" descr="主頁- 博博妙妙學古文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0813" b="84938" l="57438" r="92000">
                        <a14:foregroundMark x1="74250" y1="72313" x2="73938" y2="73063"/>
                        <a14:foregroundMark x1="82875" y1="68375" x2="85500" y2="69250"/>
                        <a14:foregroundMark x1="86125" y1="67063" x2="86250" y2="69563"/>
                        <a14:foregroundMark x1="84938" y1="68500" x2="85063" y2="70563"/>
                        <a14:foregroundMark x1="73938" y1="71438" x2="73938" y2="72750"/>
                        <a14:foregroundMark x1="73375" y1="71313" x2="73188" y2="73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53" t="47597" b="13076"/>
          <a:stretch/>
        </p:blipFill>
        <p:spPr bwMode="auto">
          <a:xfrm>
            <a:off x="14624398" y="6352333"/>
            <a:ext cx="3663602" cy="3964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字方塊 12"/>
          <p:cNvSpPr txBox="1"/>
          <p:nvPr/>
        </p:nvSpPr>
        <p:spPr>
          <a:xfrm>
            <a:off x="1346222" y="5269224"/>
            <a:ext cx="1303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A. </a:t>
            </a:r>
            <a:r>
              <a:rPr lang="zh-TW" altLang="en-US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地震</a:t>
            </a:r>
            <a:endParaRPr lang="zh-TW" altLang="en-US" sz="6000" dirty="0">
              <a:latin typeface="華康少女文字W5(P)" panose="040F0500000000000000" pitchFamily="82" charset="-120"/>
              <a:ea typeface="華康少女文字W5(P)" panose="040F0500000000000000" pitchFamily="82" charset="-120"/>
            </a:endParaRPr>
          </a:p>
        </p:txBody>
      </p:sp>
      <p:pic>
        <p:nvPicPr>
          <p:cNvPr id="2050" name="Picture 2" descr="救援- 中华人民共和国国防部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9882" y="4533900"/>
            <a:ext cx="4439843" cy="248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字方塊 14"/>
          <p:cNvSpPr txBox="1"/>
          <p:nvPr/>
        </p:nvSpPr>
        <p:spPr>
          <a:xfrm>
            <a:off x="4647030" y="5269223"/>
            <a:ext cx="2949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B. </a:t>
            </a:r>
            <a:r>
              <a:rPr lang="zh-TW" altLang="en-US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生日 </a:t>
            </a:r>
            <a:endParaRPr lang="zh-TW" altLang="en-US" sz="6000" dirty="0">
              <a:latin typeface="華康少女文字W5(P)" panose="040F0500000000000000" pitchFamily="82" charset="-120"/>
              <a:ea typeface="華康少女文字W5(P)" panose="040F0500000000000000" pitchFamily="82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7804780" y="5269223"/>
            <a:ext cx="26193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C.</a:t>
            </a:r>
            <a:r>
              <a:rPr lang="zh-TW" altLang="en-US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跑步</a:t>
            </a:r>
            <a:endParaRPr lang="zh-TW" altLang="en-US" sz="6000" dirty="0">
              <a:latin typeface="華康少女文字W5(P)" panose="040F0500000000000000" pitchFamily="82" charset="-120"/>
              <a:ea typeface="華康少女文字W5(P)" panose="040F0500000000000000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883516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0538" y="1472244"/>
            <a:ext cx="16529872" cy="6489034"/>
            <a:chOff x="0" y="0"/>
            <a:chExt cx="22039830" cy="86520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2369" cy="8652045"/>
            </a:xfrm>
            <a:custGeom>
              <a:avLst/>
              <a:gdLst/>
              <a:ahLst/>
              <a:cxnLst/>
              <a:rect l="l" t="t" r="r" b="b"/>
              <a:pathLst>
                <a:path w="14552369" h="8652045">
                  <a:moveTo>
                    <a:pt x="0" y="0"/>
                  </a:moveTo>
                  <a:lnTo>
                    <a:pt x="14552369" y="0"/>
                  </a:lnTo>
                  <a:lnTo>
                    <a:pt x="14552369" y="8652045"/>
                  </a:lnTo>
                  <a:lnTo>
                    <a:pt x="0" y="8652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4" name="Freeform 4"/>
            <p:cNvSpPr/>
            <p:nvPr/>
          </p:nvSpPr>
          <p:spPr>
            <a:xfrm flipH="1">
              <a:off x="7487461" y="0"/>
              <a:ext cx="14552369" cy="8652045"/>
            </a:xfrm>
            <a:custGeom>
              <a:avLst/>
              <a:gdLst/>
              <a:ahLst/>
              <a:cxnLst/>
              <a:rect l="l" t="t" r="r" b="b"/>
              <a:pathLst>
                <a:path w="14552369" h="8652045">
                  <a:moveTo>
                    <a:pt x="14552369" y="0"/>
                  </a:moveTo>
                  <a:lnTo>
                    <a:pt x="0" y="0"/>
                  </a:lnTo>
                  <a:lnTo>
                    <a:pt x="0" y="8652045"/>
                  </a:lnTo>
                  <a:lnTo>
                    <a:pt x="14552369" y="8652045"/>
                  </a:lnTo>
                  <a:lnTo>
                    <a:pt x="14552369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8" name="Freeform 8"/>
          <p:cNvSpPr/>
          <p:nvPr/>
        </p:nvSpPr>
        <p:spPr>
          <a:xfrm rot="1898885">
            <a:off x="1182004" y="6983688"/>
            <a:ext cx="959402" cy="856266"/>
          </a:xfrm>
          <a:custGeom>
            <a:avLst/>
            <a:gdLst/>
            <a:ahLst/>
            <a:cxnLst/>
            <a:rect l="l" t="t" r="r" b="b"/>
            <a:pathLst>
              <a:path w="959402" h="856266">
                <a:moveTo>
                  <a:pt x="0" y="0"/>
                </a:moveTo>
                <a:lnTo>
                  <a:pt x="959402" y="0"/>
                </a:lnTo>
                <a:lnTo>
                  <a:pt x="959402" y="856266"/>
                </a:lnTo>
                <a:lnTo>
                  <a:pt x="0" y="8562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1898885">
            <a:off x="16217704" y="8830167"/>
            <a:ext cx="959402" cy="856266"/>
          </a:xfrm>
          <a:custGeom>
            <a:avLst/>
            <a:gdLst/>
            <a:ahLst/>
            <a:cxnLst/>
            <a:rect l="l" t="t" r="r" b="b"/>
            <a:pathLst>
              <a:path w="959402" h="856266">
                <a:moveTo>
                  <a:pt x="0" y="0"/>
                </a:moveTo>
                <a:lnTo>
                  <a:pt x="959401" y="0"/>
                </a:lnTo>
                <a:lnTo>
                  <a:pt x="959401" y="856266"/>
                </a:lnTo>
                <a:lnTo>
                  <a:pt x="0" y="8562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11" name="Picture 2" descr="主頁- 博博妙妙學古文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063" b="96750" l="10250" r="92250">
                        <a14:foregroundMark x1="35563" y1="51250" x2="30750" y2="64750"/>
                        <a14:foregroundMark x1="62438" y1="53563" x2="69250" y2="60250"/>
                        <a14:foregroundMark x1="48000" y1="25000" x2="46000" y2="39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9855" y="3314700"/>
            <a:ext cx="3614410" cy="361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886200" y="2224981"/>
            <a:ext cx="11468100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7800"/>
              </a:lnSpc>
              <a:spcBef>
                <a:spcPct val="0"/>
              </a:spcBef>
            </a:pPr>
            <a:r>
              <a:rPr lang="zh-TW" altLang="en-US" sz="6600" dirty="0" smtClean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Sergio Trendy"/>
                <a:sym typeface="Sergio Trendy"/>
              </a:rPr>
              <a:t>哪類軍人</a:t>
            </a:r>
            <a:r>
              <a:rPr lang="zh-TW" altLang="en-US" sz="6600" smtClean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Sergio Trendy"/>
                <a:sym typeface="Sergio Trendy"/>
              </a:rPr>
              <a:t>負責海</a:t>
            </a:r>
            <a:r>
              <a:rPr lang="zh-TW" altLang="en-US" sz="6600" smtClean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Sergio Trendy"/>
                <a:sym typeface="Sergio Trendy"/>
              </a:rPr>
              <a:t>域</a:t>
            </a:r>
            <a:r>
              <a:rPr lang="zh-TW" altLang="en-US" sz="6600" smtClean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Sergio Trendy"/>
                <a:sym typeface="Sergio Trendy"/>
              </a:rPr>
              <a:t>的</a:t>
            </a:r>
            <a:r>
              <a:rPr lang="zh-TW" altLang="en-US" sz="6600" dirty="0" smtClean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Sergio Trendy"/>
                <a:sym typeface="Sergio Trendy"/>
              </a:rPr>
              <a:t>安全</a:t>
            </a:r>
            <a:r>
              <a:rPr lang="en-US" altLang="zh-TW" sz="6600" dirty="0" smtClean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Sergio Trendy"/>
                <a:sym typeface="Sergio Trendy"/>
              </a:rPr>
              <a:t>?</a:t>
            </a:r>
            <a:endParaRPr lang="en-US" sz="6600" u="none" strike="noStrike" dirty="0">
              <a:solidFill>
                <a:srgbClr val="1F244A"/>
              </a:solidFill>
              <a:latin typeface="華康少女文字W5(P)" panose="040F0500000000000000" pitchFamily="82" charset="-120"/>
              <a:ea typeface="華康少女文字W5(P)" panose="040F0500000000000000" pitchFamily="82" charset="-120"/>
              <a:cs typeface="Sergio Trendy"/>
              <a:sym typeface="Sergio Trendy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4047362" y="4493865"/>
            <a:ext cx="1303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A. </a:t>
            </a:r>
            <a:r>
              <a:rPr lang="zh-TW" altLang="en-US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陸軍 </a:t>
            </a:r>
            <a:endParaRPr lang="zh-TW" altLang="en-US" sz="6000" dirty="0">
              <a:latin typeface="華康少女文字W5(P)" panose="040F0500000000000000" pitchFamily="82" charset="-120"/>
              <a:ea typeface="華康少女文字W5(P)" panose="040F0500000000000000" pitchFamily="82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975248" y="4513954"/>
            <a:ext cx="28930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B. </a:t>
            </a:r>
            <a:r>
              <a:rPr lang="zh-TW" altLang="en-US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空軍</a:t>
            </a:r>
            <a:endParaRPr lang="zh-TW" altLang="en-US" sz="6000" dirty="0">
              <a:latin typeface="華康少女文字W5(P)" panose="040F0500000000000000" pitchFamily="82" charset="-120"/>
              <a:ea typeface="華康少女文字W5(P)" panose="040F0500000000000000" pitchFamily="82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1436268" y="4527218"/>
            <a:ext cx="3086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C.</a:t>
            </a:r>
            <a:r>
              <a:rPr lang="zh-TW" altLang="en-US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海軍</a:t>
            </a:r>
            <a:endParaRPr lang="zh-TW" altLang="en-US" sz="6000" dirty="0">
              <a:latin typeface="華康少女文字W5(P)" panose="040F0500000000000000" pitchFamily="82" charset="-120"/>
              <a:ea typeface="華康少女文字W5(P)" panose="040F0500000000000000" pitchFamily="82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8700" y="6609995"/>
            <a:ext cx="4938710" cy="3264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06370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37244" y="-222032"/>
            <a:ext cx="10780056" cy="10701656"/>
          </a:xfrm>
          <a:custGeom>
            <a:avLst/>
            <a:gdLst/>
            <a:ahLst/>
            <a:cxnLst/>
            <a:rect l="l" t="t" r="r" b="b"/>
            <a:pathLst>
              <a:path w="10780056" h="10701656">
                <a:moveTo>
                  <a:pt x="0" y="0"/>
                </a:moveTo>
                <a:lnTo>
                  <a:pt x="10780057" y="0"/>
                </a:lnTo>
                <a:lnTo>
                  <a:pt x="10780057" y="10701656"/>
                </a:lnTo>
                <a:lnTo>
                  <a:pt x="0" y="107016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>
            <a:off x="13899462" y="-222032"/>
            <a:ext cx="10780056" cy="10701656"/>
          </a:xfrm>
          <a:custGeom>
            <a:avLst/>
            <a:gdLst/>
            <a:ahLst/>
            <a:cxnLst/>
            <a:rect l="l" t="t" r="r" b="b"/>
            <a:pathLst>
              <a:path w="10780056" h="10701656">
                <a:moveTo>
                  <a:pt x="0" y="0"/>
                </a:moveTo>
                <a:lnTo>
                  <a:pt x="10780056" y="0"/>
                </a:lnTo>
                <a:lnTo>
                  <a:pt x="10780056" y="10701656"/>
                </a:lnTo>
                <a:lnTo>
                  <a:pt x="0" y="107016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>
            <a:off x="-6099899" y="-192624"/>
            <a:ext cx="10750432" cy="10672247"/>
          </a:xfrm>
          <a:custGeom>
            <a:avLst/>
            <a:gdLst/>
            <a:ahLst/>
            <a:cxnLst/>
            <a:rect l="l" t="t" r="r" b="b"/>
            <a:pathLst>
              <a:path w="10750432" h="10672247">
                <a:moveTo>
                  <a:pt x="0" y="0"/>
                </a:moveTo>
                <a:lnTo>
                  <a:pt x="10750432" y="0"/>
                </a:lnTo>
                <a:lnTo>
                  <a:pt x="10750432" y="10672248"/>
                </a:lnTo>
                <a:lnTo>
                  <a:pt x="0" y="106722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>
            <a:off x="-6341485" y="-192624"/>
            <a:ext cx="10750432" cy="10672247"/>
          </a:xfrm>
          <a:custGeom>
            <a:avLst/>
            <a:gdLst/>
            <a:ahLst/>
            <a:cxnLst/>
            <a:rect l="l" t="t" r="r" b="b"/>
            <a:pathLst>
              <a:path w="10750432" h="10672247">
                <a:moveTo>
                  <a:pt x="0" y="0"/>
                </a:moveTo>
                <a:lnTo>
                  <a:pt x="10750433" y="0"/>
                </a:lnTo>
                <a:lnTo>
                  <a:pt x="10750433" y="10672248"/>
                </a:lnTo>
                <a:lnTo>
                  <a:pt x="0" y="1067224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10"/>
          <p:cNvSpPr/>
          <p:nvPr/>
        </p:nvSpPr>
        <p:spPr>
          <a:xfrm rot="-7681415">
            <a:off x="8846076" y="7651429"/>
            <a:ext cx="852388" cy="1573199"/>
          </a:xfrm>
          <a:custGeom>
            <a:avLst/>
            <a:gdLst/>
            <a:ahLst/>
            <a:cxnLst/>
            <a:rect l="l" t="t" r="r" b="b"/>
            <a:pathLst>
              <a:path w="852388" h="1573199">
                <a:moveTo>
                  <a:pt x="0" y="0"/>
                </a:moveTo>
                <a:lnTo>
                  <a:pt x="852388" y="0"/>
                </a:lnTo>
                <a:lnTo>
                  <a:pt x="852388" y="1573199"/>
                </a:lnTo>
                <a:lnTo>
                  <a:pt x="0" y="157319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" name="Freeform 11"/>
          <p:cNvSpPr/>
          <p:nvPr/>
        </p:nvSpPr>
        <p:spPr>
          <a:xfrm rot="1898885">
            <a:off x="8543395" y="1625926"/>
            <a:ext cx="959402" cy="856266"/>
          </a:xfrm>
          <a:custGeom>
            <a:avLst/>
            <a:gdLst/>
            <a:ahLst/>
            <a:cxnLst/>
            <a:rect l="l" t="t" r="r" b="b"/>
            <a:pathLst>
              <a:path w="959402" h="856266">
                <a:moveTo>
                  <a:pt x="0" y="0"/>
                </a:moveTo>
                <a:lnTo>
                  <a:pt x="959402" y="0"/>
                </a:lnTo>
                <a:lnTo>
                  <a:pt x="959402" y="856267"/>
                </a:lnTo>
                <a:lnTo>
                  <a:pt x="0" y="85626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pic>
        <p:nvPicPr>
          <p:cNvPr id="4098" name="Picture 2" descr="主頁- 博博妙妙學古文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176" b="93359" l="4883" r="95801">
                        <a14:foregroundMark x1="69727" y1="50977" x2="67969" y2="56543"/>
                        <a14:foregroundMark x1="73340" y1="51758" x2="78125" y2="59961"/>
                        <a14:foregroundMark x1="72559" y1="65918" x2="70410" y2="73730"/>
                        <a14:foregroundMark x1="75977" y1="79297" x2="74023" y2="80566"/>
                        <a14:backgroundMark x1="29688" y1="78320" x2="30371" y2="80664"/>
                        <a14:backgroundMark x1="77051" y1="80957" x2="77734" y2="83984"/>
                        <a14:backgroundMark x1="65625" y1="80078" x2="65625" y2="839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470" y="0"/>
            <a:ext cx="9753600" cy="975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4"/>
          <p:cNvSpPr txBox="1"/>
          <p:nvPr/>
        </p:nvSpPr>
        <p:spPr>
          <a:xfrm>
            <a:off x="5943872" y="977452"/>
            <a:ext cx="7262109" cy="33855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endParaRPr lang="zh-TW" altLang="en-US" dirty="0"/>
          </a:p>
          <a:p>
            <a:r>
              <a:rPr lang="zh-TW" altLang="en-US" sz="72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恭喜你們已成為</a:t>
            </a:r>
            <a:endParaRPr lang="en-US" altLang="zh-TW" sz="7200" dirty="0" smtClean="0">
              <a:latin typeface="華康少女文字W5(P)" panose="040F0500000000000000" pitchFamily="82" charset="-120"/>
              <a:ea typeface="華康少女文字W5(P)" panose="040F0500000000000000" pitchFamily="82" charset="-120"/>
            </a:endParaRPr>
          </a:p>
          <a:p>
            <a:r>
              <a:rPr lang="zh-TW" altLang="en-US" sz="72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軍事安全大使</a:t>
            </a:r>
            <a:r>
              <a:rPr lang="zh-TW" altLang="en-US" dirty="0"/>
              <a:t>	</a:t>
            </a:r>
          </a:p>
          <a:p>
            <a:r>
              <a:rPr lang="zh-TW" altLang="en-US" dirty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	</a:t>
            </a:r>
          </a:p>
          <a:p>
            <a:pPr algn="l">
              <a:lnSpc>
                <a:spcPts val="4800"/>
              </a:lnSpc>
            </a:pPr>
            <a:endParaRPr lang="en-US" sz="4000" dirty="0">
              <a:solidFill>
                <a:srgbClr val="1F244A"/>
              </a:solidFill>
              <a:latin typeface="Atkinson Hyperlegible"/>
              <a:ea typeface="Atkinson Hyperlegible"/>
              <a:cs typeface="Atkinson Hyperlegible"/>
              <a:sym typeface="Atkinson Hyperlegible"/>
            </a:endParaRPr>
          </a:p>
        </p:txBody>
      </p:sp>
    </p:spTree>
    <p:extLst>
      <p:ext uri="{BB962C8B-B14F-4D97-AF65-F5344CB8AC3E}">
        <p14:creationId xmlns:p14="http://schemas.microsoft.com/office/powerpoint/2010/main" val="27294850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D4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72454" y="3042868"/>
            <a:ext cx="13143093" cy="5400051"/>
            <a:chOff x="0" y="0"/>
            <a:chExt cx="17524124" cy="72000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282157" cy="7200067"/>
            </a:xfrm>
            <a:custGeom>
              <a:avLst/>
              <a:gdLst/>
              <a:ahLst/>
              <a:cxnLst/>
              <a:rect l="l" t="t" r="r" b="b"/>
              <a:pathLst>
                <a:path w="11282157" h="7200067">
                  <a:moveTo>
                    <a:pt x="0" y="0"/>
                  </a:moveTo>
                  <a:lnTo>
                    <a:pt x="11282157" y="0"/>
                  </a:lnTo>
                  <a:lnTo>
                    <a:pt x="11282157" y="7200067"/>
                  </a:lnTo>
                  <a:lnTo>
                    <a:pt x="0" y="72000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4" name="Freeform 4"/>
            <p:cNvSpPr/>
            <p:nvPr/>
          </p:nvSpPr>
          <p:spPr>
            <a:xfrm>
              <a:off x="6241967" y="0"/>
              <a:ext cx="11282157" cy="7200067"/>
            </a:xfrm>
            <a:custGeom>
              <a:avLst/>
              <a:gdLst/>
              <a:ahLst/>
              <a:cxnLst/>
              <a:rect l="l" t="t" r="r" b="b"/>
              <a:pathLst>
                <a:path w="11282157" h="7200067">
                  <a:moveTo>
                    <a:pt x="0" y="0"/>
                  </a:moveTo>
                  <a:lnTo>
                    <a:pt x="11282157" y="0"/>
                  </a:lnTo>
                  <a:lnTo>
                    <a:pt x="11282157" y="7200067"/>
                  </a:lnTo>
                  <a:lnTo>
                    <a:pt x="0" y="72000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0" name="Freeform 10"/>
          <p:cNvSpPr/>
          <p:nvPr/>
        </p:nvSpPr>
        <p:spPr>
          <a:xfrm>
            <a:off x="16017148" y="1177805"/>
            <a:ext cx="4401948" cy="1528676"/>
          </a:xfrm>
          <a:custGeom>
            <a:avLst/>
            <a:gdLst/>
            <a:ahLst/>
            <a:cxnLst/>
            <a:rect l="l" t="t" r="r" b="b"/>
            <a:pathLst>
              <a:path w="4401948" h="1528676">
                <a:moveTo>
                  <a:pt x="0" y="0"/>
                </a:moveTo>
                <a:lnTo>
                  <a:pt x="4401948" y="0"/>
                </a:lnTo>
                <a:lnTo>
                  <a:pt x="4401948" y="1528676"/>
                </a:lnTo>
                <a:lnTo>
                  <a:pt x="0" y="15286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576993" y="182561"/>
            <a:ext cx="3391985" cy="1177944"/>
          </a:xfrm>
          <a:custGeom>
            <a:avLst/>
            <a:gdLst/>
            <a:ahLst/>
            <a:cxnLst/>
            <a:rect l="l" t="t" r="r" b="b"/>
            <a:pathLst>
              <a:path w="3391985" h="1177944">
                <a:moveTo>
                  <a:pt x="0" y="0"/>
                </a:moveTo>
                <a:lnTo>
                  <a:pt x="3391985" y="0"/>
                </a:lnTo>
                <a:lnTo>
                  <a:pt x="3391985" y="1177944"/>
                </a:lnTo>
                <a:lnTo>
                  <a:pt x="0" y="11779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pic>
        <p:nvPicPr>
          <p:cNvPr id="5126" name="Picture 6" descr="手绘卡通多人学生敬礼元素图片免费下载_PNG素材_编号z62i8jpe3_图精灵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875" b="80125" l="375" r="95125">
                        <a14:foregroundMark x1="47500" y1="46375" x2="48750" y2="65375"/>
                        <a14:foregroundMark x1="37500" y1="52625" x2="44000" y2="55250"/>
                        <a14:foregroundMark x1="38250" y1="45250" x2="38250" y2="46750"/>
                        <a14:foregroundMark x1="22000" y1="49500" x2="22750" y2="56500"/>
                        <a14:foregroundMark x1="25500" y1="50250" x2="25500" y2="56125"/>
                        <a14:foregroundMark x1="44500" y1="36750" x2="53375" y2="35500"/>
                        <a14:foregroundMark x1="84750" y1="39375" x2="79250" y2="54125"/>
                        <a14:foregroundMark x1="75750" y1="71125" x2="85125" y2="71125"/>
                        <a14:foregroundMark x1="49500" y1="67250" x2="54875" y2="56875"/>
                        <a14:foregroundMark x1="49125" y1="66500" x2="46750" y2="58000"/>
                        <a14:foregroundMark x1="45625" y1="69625" x2="53375" y2="70000"/>
                        <a14:foregroundMark x1="59500" y1="59500" x2="59125" y2="67750"/>
                        <a14:foregroundMark x1="52250" y1="53750" x2="55250" y2="53375"/>
                        <a14:foregroundMark x1="55625" y1="70000" x2="60375" y2="69250"/>
                        <a14:foregroundMark x1="58750" y1="72375" x2="60750" y2="71125"/>
                        <a14:foregroundMark x1="48750" y1="42500" x2="48750" y2="47125"/>
                        <a14:foregroundMark x1="81250" y1="69625" x2="80500" y2="44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998" y="-1181100"/>
            <a:ext cx="8127624" cy="8127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/>
          <p:cNvSpPr/>
          <p:nvPr/>
        </p:nvSpPr>
        <p:spPr>
          <a:xfrm>
            <a:off x="3175798" y="4762500"/>
            <a:ext cx="12573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600" dirty="0" smtClean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Sergio Trendy"/>
              </a:rPr>
              <a:t>我們要欣賞</a:t>
            </a:r>
            <a:r>
              <a:rPr lang="zh-TW" altLang="en-US" sz="6600" dirty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Sergio Trendy"/>
              </a:rPr>
              <a:t>軍人一直以來的付出，保家衛國的精神，令我們有和平的居住環境。</a:t>
            </a: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7054" y="1239712"/>
            <a:ext cx="16529872" cy="6489034"/>
            <a:chOff x="0" y="0"/>
            <a:chExt cx="22039830" cy="86520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2369" cy="8652045"/>
            </a:xfrm>
            <a:custGeom>
              <a:avLst/>
              <a:gdLst/>
              <a:ahLst/>
              <a:cxnLst/>
              <a:rect l="l" t="t" r="r" b="b"/>
              <a:pathLst>
                <a:path w="14552369" h="8652045">
                  <a:moveTo>
                    <a:pt x="0" y="0"/>
                  </a:moveTo>
                  <a:lnTo>
                    <a:pt x="14552369" y="0"/>
                  </a:lnTo>
                  <a:lnTo>
                    <a:pt x="14552369" y="8652045"/>
                  </a:lnTo>
                  <a:lnTo>
                    <a:pt x="0" y="8652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4" name="Freeform 4"/>
            <p:cNvSpPr/>
            <p:nvPr/>
          </p:nvSpPr>
          <p:spPr>
            <a:xfrm flipH="1">
              <a:off x="7487461" y="0"/>
              <a:ext cx="14552369" cy="8652045"/>
            </a:xfrm>
            <a:custGeom>
              <a:avLst/>
              <a:gdLst/>
              <a:ahLst/>
              <a:cxnLst/>
              <a:rect l="l" t="t" r="r" b="b"/>
              <a:pathLst>
                <a:path w="14552369" h="8652045">
                  <a:moveTo>
                    <a:pt x="14552369" y="0"/>
                  </a:moveTo>
                  <a:lnTo>
                    <a:pt x="0" y="0"/>
                  </a:lnTo>
                  <a:lnTo>
                    <a:pt x="0" y="8652045"/>
                  </a:lnTo>
                  <a:lnTo>
                    <a:pt x="14552369" y="8652045"/>
                  </a:lnTo>
                  <a:lnTo>
                    <a:pt x="14552369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5" name="TextBox 5"/>
          <p:cNvSpPr txBox="1"/>
          <p:nvPr/>
        </p:nvSpPr>
        <p:spPr>
          <a:xfrm>
            <a:off x="1053638" y="4041709"/>
            <a:ext cx="15137160" cy="2054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5160"/>
              </a:lnSpc>
              <a:spcBef>
                <a:spcPct val="0"/>
              </a:spcBef>
            </a:pPr>
            <a:r>
              <a:rPr lang="zh-TW" altLang="en-US" sz="7200" dirty="0">
                <a:solidFill>
                  <a:srgbClr val="1F244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Sergio Trendy"/>
                <a:sym typeface="Sergio Trendy"/>
              </a:rPr>
              <a:t>締造和平的人有福了！因為他們必</a:t>
            </a:r>
            <a:r>
              <a:rPr lang="zh-TW" altLang="en-US" sz="7200" dirty="0" smtClean="0">
                <a:solidFill>
                  <a:srgbClr val="1F244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Sergio Trendy"/>
                <a:sym typeface="Sergio Trendy"/>
              </a:rPr>
              <a:t>稱</a:t>
            </a:r>
            <a:endParaRPr lang="en-US" altLang="zh-TW" sz="7200" dirty="0" smtClean="0">
              <a:solidFill>
                <a:srgbClr val="1F244A"/>
              </a:solidFill>
              <a:latin typeface="標楷體" panose="03000509000000000000" pitchFamily="65" charset="-120"/>
              <a:ea typeface="標楷體" panose="03000509000000000000" pitchFamily="65" charset="-120"/>
              <a:cs typeface="Sergio Trendy"/>
              <a:sym typeface="Sergio Trendy"/>
            </a:endParaRPr>
          </a:p>
          <a:p>
            <a:pPr lvl="0" algn="ctr">
              <a:lnSpc>
                <a:spcPts val="5160"/>
              </a:lnSpc>
              <a:spcBef>
                <a:spcPct val="0"/>
              </a:spcBef>
            </a:pPr>
            <a:endParaRPr lang="en-US" altLang="zh-TW" sz="7200" dirty="0">
              <a:solidFill>
                <a:srgbClr val="1F244A"/>
              </a:solidFill>
              <a:latin typeface="標楷體" panose="03000509000000000000" pitchFamily="65" charset="-120"/>
              <a:ea typeface="標楷體" panose="03000509000000000000" pitchFamily="65" charset="-120"/>
              <a:cs typeface="Sergio Trendy"/>
              <a:sym typeface="Sergio Trendy"/>
            </a:endParaRPr>
          </a:p>
          <a:p>
            <a:pPr lvl="0" algn="ctr">
              <a:lnSpc>
                <a:spcPts val="5160"/>
              </a:lnSpc>
              <a:spcBef>
                <a:spcPct val="0"/>
              </a:spcBef>
            </a:pPr>
            <a:r>
              <a:rPr lang="zh-TW" altLang="en-US" sz="7200" dirty="0" smtClean="0">
                <a:solidFill>
                  <a:srgbClr val="1F244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Sergio Trendy"/>
                <a:sym typeface="Sergio Trendy"/>
              </a:rPr>
              <a:t>為</a:t>
            </a:r>
            <a:r>
              <a:rPr lang="zh-TW" altLang="en-US" sz="7200" dirty="0">
                <a:solidFill>
                  <a:srgbClr val="1F244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Sergio Trendy"/>
                <a:sym typeface="Sergio Trendy"/>
              </a:rPr>
              <a:t>上帝的兒子。</a:t>
            </a:r>
            <a:r>
              <a:rPr lang="en-US" altLang="zh-TW" sz="7200" dirty="0">
                <a:solidFill>
                  <a:srgbClr val="1F244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Sergio Trendy"/>
                <a:sym typeface="Sergio Trendy"/>
              </a:rPr>
              <a:t>(</a:t>
            </a:r>
            <a:r>
              <a:rPr lang="zh-TW" altLang="en-US" sz="7200" dirty="0">
                <a:solidFill>
                  <a:srgbClr val="1F244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Sergio Trendy"/>
                <a:sym typeface="Sergio Trendy"/>
              </a:rPr>
              <a:t>馬太福音</a:t>
            </a:r>
            <a:r>
              <a:rPr lang="en-US" altLang="zh-TW" sz="7200" dirty="0">
                <a:solidFill>
                  <a:srgbClr val="1F244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Sergio Trendy"/>
                <a:sym typeface="Sergio Trendy"/>
              </a:rPr>
              <a:t>5</a:t>
            </a:r>
            <a:r>
              <a:rPr lang="zh-TW" altLang="en-US" sz="7200" dirty="0">
                <a:solidFill>
                  <a:srgbClr val="1F244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Sergio Trendy"/>
                <a:sym typeface="Sergio Trendy"/>
              </a:rPr>
              <a:t>章</a:t>
            </a:r>
            <a:r>
              <a:rPr lang="en-US" altLang="zh-TW" sz="7200" dirty="0">
                <a:solidFill>
                  <a:srgbClr val="1F244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Sergio Trendy"/>
                <a:sym typeface="Sergio Trendy"/>
              </a:rPr>
              <a:t>9</a:t>
            </a:r>
            <a:r>
              <a:rPr lang="zh-TW" altLang="en-US" sz="7200" dirty="0">
                <a:solidFill>
                  <a:srgbClr val="1F244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Sergio Trendy"/>
                <a:sym typeface="Sergio Trendy"/>
              </a:rPr>
              <a:t>節</a:t>
            </a:r>
            <a:r>
              <a:rPr lang="en-US" altLang="zh-TW" sz="7200" dirty="0">
                <a:solidFill>
                  <a:srgbClr val="1F244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Sergio Trendy"/>
                <a:sym typeface="Sergio Trendy"/>
              </a:rPr>
              <a:t>)</a:t>
            </a:r>
            <a:endParaRPr lang="en-US" sz="7200" u="none" strike="noStrike" dirty="0">
              <a:solidFill>
                <a:srgbClr val="1F244A"/>
              </a:solidFill>
              <a:latin typeface="標楷體" panose="03000509000000000000" pitchFamily="65" charset="-120"/>
              <a:ea typeface="標楷體" panose="03000509000000000000" pitchFamily="65" charset="-120"/>
              <a:cs typeface="Sergio Trendy"/>
              <a:sym typeface="Sergio Trendy"/>
            </a:endParaRPr>
          </a:p>
        </p:txBody>
      </p:sp>
      <p:sp>
        <p:nvSpPr>
          <p:cNvPr id="8" name="Freeform 8"/>
          <p:cNvSpPr/>
          <p:nvPr/>
        </p:nvSpPr>
        <p:spPr>
          <a:xfrm rot="1898885">
            <a:off x="1182004" y="6983688"/>
            <a:ext cx="959402" cy="856266"/>
          </a:xfrm>
          <a:custGeom>
            <a:avLst/>
            <a:gdLst/>
            <a:ahLst/>
            <a:cxnLst/>
            <a:rect l="l" t="t" r="r" b="b"/>
            <a:pathLst>
              <a:path w="959402" h="856266">
                <a:moveTo>
                  <a:pt x="0" y="0"/>
                </a:moveTo>
                <a:lnTo>
                  <a:pt x="959402" y="0"/>
                </a:lnTo>
                <a:lnTo>
                  <a:pt x="959402" y="856266"/>
                </a:lnTo>
                <a:lnTo>
                  <a:pt x="0" y="856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1898885">
            <a:off x="16217704" y="8830167"/>
            <a:ext cx="959402" cy="856266"/>
          </a:xfrm>
          <a:custGeom>
            <a:avLst/>
            <a:gdLst/>
            <a:ahLst/>
            <a:cxnLst/>
            <a:rect l="l" t="t" r="r" b="b"/>
            <a:pathLst>
              <a:path w="959402" h="856266">
                <a:moveTo>
                  <a:pt x="0" y="0"/>
                </a:moveTo>
                <a:lnTo>
                  <a:pt x="959401" y="0"/>
                </a:lnTo>
                <a:lnTo>
                  <a:pt x="959401" y="856266"/>
                </a:lnTo>
                <a:lnTo>
                  <a:pt x="0" y="856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pic>
        <p:nvPicPr>
          <p:cNvPr id="14" name="Picture 2" descr="主頁- 博博妙妙學古文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176" b="93359" l="4883" r="95801">
                        <a14:foregroundMark x1="69727" y1="50977" x2="67969" y2="56543"/>
                        <a14:foregroundMark x1="73340" y1="51758" x2="78125" y2="59961"/>
                        <a14:foregroundMark x1="72559" y1="65918" x2="70410" y2="73730"/>
                        <a14:foregroundMark x1="75977" y1="79297" x2="74023" y2="80566"/>
                        <a14:backgroundMark x1="29688" y1="78320" x2="30371" y2="80664"/>
                        <a14:backgroundMark x1="77051" y1="80957" x2="77734" y2="83984"/>
                        <a14:backgroundMark x1="65625" y1="80078" x2="65625" y2="839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828" y="4489078"/>
            <a:ext cx="6196330" cy="619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720658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D4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2700000">
            <a:off x="1134129" y="1876779"/>
            <a:ext cx="6533442" cy="6533442"/>
          </a:xfrm>
          <a:custGeom>
            <a:avLst/>
            <a:gdLst/>
            <a:ahLst/>
            <a:cxnLst/>
            <a:rect l="l" t="t" r="r" b="b"/>
            <a:pathLst>
              <a:path w="6533442" h="6533442">
                <a:moveTo>
                  <a:pt x="0" y="0"/>
                </a:moveTo>
                <a:lnTo>
                  <a:pt x="6533442" y="0"/>
                </a:lnTo>
                <a:lnTo>
                  <a:pt x="6533442" y="6533442"/>
                </a:lnTo>
                <a:lnTo>
                  <a:pt x="0" y="65334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10"/>
          <p:cNvSpPr/>
          <p:nvPr/>
        </p:nvSpPr>
        <p:spPr>
          <a:xfrm rot="-7681415">
            <a:off x="7209418" y="7651429"/>
            <a:ext cx="852388" cy="1573199"/>
          </a:xfrm>
          <a:custGeom>
            <a:avLst/>
            <a:gdLst/>
            <a:ahLst/>
            <a:cxnLst/>
            <a:rect l="l" t="t" r="r" b="b"/>
            <a:pathLst>
              <a:path w="852388" h="1573199">
                <a:moveTo>
                  <a:pt x="0" y="0"/>
                </a:moveTo>
                <a:lnTo>
                  <a:pt x="852388" y="0"/>
                </a:lnTo>
                <a:lnTo>
                  <a:pt x="852388" y="1573199"/>
                </a:lnTo>
                <a:lnTo>
                  <a:pt x="0" y="15731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" name="Freeform 11"/>
          <p:cNvSpPr/>
          <p:nvPr/>
        </p:nvSpPr>
        <p:spPr>
          <a:xfrm rot="1898885">
            <a:off x="977809" y="1483311"/>
            <a:ext cx="959402" cy="856266"/>
          </a:xfrm>
          <a:custGeom>
            <a:avLst/>
            <a:gdLst/>
            <a:ahLst/>
            <a:cxnLst/>
            <a:rect l="l" t="t" r="r" b="b"/>
            <a:pathLst>
              <a:path w="959402" h="856266">
                <a:moveTo>
                  <a:pt x="0" y="0"/>
                </a:moveTo>
                <a:lnTo>
                  <a:pt x="959402" y="0"/>
                </a:lnTo>
                <a:lnTo>
                  <a:pt x="959402" y="856266"/>
                </a:lnTo>
                <a:lnTo>
                  <a:pt x="0" y="85626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pic>
        <p:nvPicPr>
          <p:cNvPr id="13" name="Picture 4" descr="Dialog Bubble Clipart Vector, Cartoon Explosion Dialog Commercial  Conversation Bubble Sketch Element, Dialog, Session Bubble, Cartoon Dialog  PNG Image For Free Download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563" b="97344" l="2500" r="94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17766" y="971113"/>
            <a:ext cx="9578850" cy="957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/>
          <p:cNvSpPr/>
          <p:nvPr/>
        </p:nvSpPr>
        <p:spPr>
          <a:xfrm>
            <a:off x="10493621" y="3162300"/>
            <a:ext cx="63825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TW" altLang="en-US" sz="5400" dirty="0">
              <a:solidFill>
                <a:srgbClr val="1F244A"/>
              </a:solidFill>
              <a:latin typeface="華康少女文字W5(P)" panose="040F0500000000000000" pitchFamily="82" charset="-120"/>
              <a:ea typeface="華康少女文字W5(P)" panose="040F0500000000000000" pitchFamily="82" charset="-120"/>
              <a:cs typeface="Atkinson Hyperlegible"/>
            </a:endParaRPr>
          </a:p>
          <a:p>
            <a:r>
              <a:rPr lang="zh-TW" altLang="en-US" sz="5400" dirty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Atkinson Hyperlegible"/>
              </a:rPr>
              <a:t> 「報告！我是博博，我已經準備好保衛我們的國家了！	</a:t>
            </a:r>
          </a:p>
        </p:txBody>
      </p:sp>
      <p:pic>
        <p:nvPicPr>
          <p:cNvPr id="3074" name="Picture 2" descr="主頁- 博博妙妙學古文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50813" b="84938" l="57438" r="92000">
                        <a14:foregroundMark x1="74250" y1="72313" x2="73938" y2="73063"/>
                        <a14:foregroundMark x1="82875" y1="68375" x2="85500" y2="69250"/>
                        <a14:foregroundMark x1="86125" y1="67063" x2="86250" y2="69563"/>
                        <a14:foregroundMark x1="84938" y1="68500" x2="85063" y2="70563"/>
                        <a14:foregroundMark x1="73938" y1="71438" x2="73938" y2="72750"/>
                        <a14:foregroundMark x1="73375" y1="71313" x2="73188" y2="73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53" t="47597" b="13076"/>
          <a:stretch/>
        </p:blipFill>
        <p:spPr bwMode="auto">
          <a:xfrm>
            <a:off x="1457510" y="2045687"/>
            <a:ext cx="6866567" cy="742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D4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ialog Bubble Clipart Vector, Cartoon Explosion Dialog Commercial  Conversation Bubble Sketch Element, Dialog, Session Bubble, Cartoon Dialog  PNG Image For Free Downloa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563" b="97344" l="2500" r="94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49" y="145352"/>
            <a:ext cx="9578850" cy="957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reeform 2"/>
          <p:cNvSpPr/>
          <p:nvPr/>
        </p:nvSpPr>
        <p:spPr>
          <a:xfrm>
            <a:off x="9991649" y="-988221"/>
            <a:ext cx="12353284" cy="12263441"/>
          </a:xfrm>
          <a:custGeom>
            <a:avLst/>
            <a:gdLst/>
            <a:ahLst/>
            <a:cxnLst/>
            <a:rect l="l" t="t" r="r" b="b"/>
            <a:pathLst>
              <a:path w="12353284" h="12263441">
                <a:moveTo>
                  <a:pt x="0" y="0"/>
                </a:moveTo>
                <a:lnTo>
                  <a:pt x="12353284" y="0"/>
                </a:lnTo>
                <a:lnTo>
                  <a:pt x="12353284" y="12263442"/>
                </a:lnTo>
                <a:lnTo>
                  <a:pt x="0" y="122634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2335274" y="3017686"/>
            <a:ext cx="6477000" cy="3939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zh-TW" altLang="en-US" sz="5400" dirty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Atkinson Hyperlegible"/>
                <a:sym typeface="Atkinson Hyperlegible"/>
              </a:rPr>
              <a:t>「</a:t>
            </a:r>
            <a:r>
              <a:rPr lang="zh-TW" altLang="en-US" sz="5400" dirty="0" smtClean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Atkinson Hyperlegible"/>
                <a:sym typeface="Atkinson Hyperlegible"/>
              </a:rPr>
              <a:t>我是妙</a:t>
            </a:r>
            <a:r>
              <a:rPr lang="zh-TW" altLang="en-US" sz="5400" dirty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Atkinson Hyperlegible"/>
                <a:sym typeface="Atkinson Hyperlegible"/>
              </a:rPr>
              <a:t>妙，</a:t>
            </a:r>
            <a:r>
              <a:rPr lang="zh-TW" altLang="en-US" sz="5400" dirty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Atkinson Hyperlegible"/>
              </a:rPr>
              <a:t>！大家還記得我們上次參加的</a:t>
            </a:r>
            <a:r>
              <a:rPr lang="en-US" altLang="zh-TW" sz="5400" dirty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Atkinson Hyperlegible"/>
              </a:rPr>
              <a:t>『</a:t>
            </a:r>
            <a:r>
              <a:rPr lang="zh-TW" altLang="en-US" sz="5400" dirty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Atkinson Hyperlegible"/>
              </a:rPr>
              <a:t>軍事國家安全</a:t>
            </a:r>
            <a:r>
              <a:rPr lang="en-US" altLang="zh-TW" sz="5400" dirty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Atkinson Hyperlegible"/>
              </a:rPr>
              <a:t>』</a:t>
            </a:r>
            <a:r>
              <a:rPr lang="zh-TW" altLang="en-US" sz="5400" dirty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Atkinson Hyperlegible"/>
              </a:rPr>
              <a:t>訓練嗎？</a:t>
            </a:r>
            <a:r>
              <a:rPr lang="zh-TW" altLang="en-US" dirty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	</a:t>
            </a:r>
          </a:p>
          <a:p>
            <a:pPr algn="l">
              <a:lnSpc>
                <a:spcPts val="4800"/>
              </a:lnSpc>
            </a:pPr>
            <a:endParaRPr lang="en-US" sz="4000" dirty="0">
              <a:solidFill>
                <a:srgbClr val="1F244A"/>
              </a:solidFill>
              <a:latin typeface="Atkinson Hyperlegible"/>
              <a:ea typeface="Atkinson Hyperlegible"/>
              <a:cs typeface="Atkinson Hyperlegible"/>
              <a:sym typeface="Atkinson Hyperlegible"/>
            </a:endParaRPr>
          </a:p>
        </p:txBody>
      </p:sp>
      <p:sp>
        <p:nvSpPr>
          <p:cNvPr id="6" name="Freeform 6"/>
          <p:cNvSpPr/>
          <p:nvPr/>
        </p:nvSpPr>
        <p:spPr>
          <a:xfrm rot="1898885">
            <a:off x="548999" y="340107"/>
            <a:ext cx="959402" cy="856266"/>
          </a:xfrm>
          <a:custGeom>
            <a:avLst/>
            <a:gdLst/>
            <a:ahLst/>
            <a:cxnLst/>
            <a:rect l="l" t="t" r="r" b="b"/>
            <a:pathLst>
              <a:path w="959402" h="856266">
                <a:moveTo>
                  <a:pt x="0" y="0"/>
                </a:moveTo>
                <a:lnTo>
                  <a:pt x="959402" y="0"/>
                </a:lnTo>
                <a:lnTo>
                  <a:pt x="959402" y="856267"/>
                </a:lnTo>
                <a:lnTo>
                  <a:pt x="0" y="85626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3599154">
            <a:off x="8671149" y="7499923"/>
            <a:ext cx="852388" cy="1573199"/>
          </a:xfrm>
          <a:custGeom>
            <a:avLst/>
            <a:gdLst/>
            <a:ahLst/>
            <a:cxnLst/>
            <a:rect l="l" t="t" r="r" b="b"/>
            <a:pathLst>
              <a:path w="852388" h="1573199">
                <a:moveTo>
                  <a:pt x="0" y="0"/>
                </a:moveTo>
                <a:lnTo>
                  <a:pt x="852388" y="0"/>
                </a:lnTo>
                <a:lnTo>
                  <a:pt x="852388" y="1573199"/>
                </a:lnTo>
                <a:lnTo>
                  <a:pt x="0" y="15731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8"/>
          <p:cNvSpPr/>
          <p:nvPr/>
        </p:nvSpPr>
        <p:spPr>
          <a:xfrm>
            <a:off x="519678" y="9475806"/>
            <a:ext cx="1765076" cy="359434"/>
          </a:xfrm>
          <a:custGeom>
            <a:avLst/>
            <a:gdLst/>
            <a:ahLst/>
            <a:cxnLst/>
            <a:rect l="l" t="t" r="r" b="b"/>
            <a:pathLst>
              <a:path w="1765076" h="359434">
                <a:moveTo>
                  <a:pt x="0" y="0"/>
                </a:moveTo>
                <a:lnTo>
                  <a:pt x="1765076" y="0"/>
                </a:lnTo>
                <a:lnTo>
                  <a:pt x="1765076" y="359434"/>
                </a:lnTo>
                <a:lnTo>
                  <a:pt x="0" y="3594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pic>
        <p:nvPicPr>
          <p:cNvPr id="2050" name="Picture 2" descr="主頁- 博博妙妙學古文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063" b="96750" l="10250" r="92250">
                        <a14:foregroundMark x1="35563" y1="51250" x2="30750" y2="64750"/>
                        <a14:foregroundMark x1="62438" y1="53563" x2="69250" y2="60250"/>
                        <a14:foregroundMark x1="48000" y1="25000" x2="46000" y2="39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388797"/>
            <a:ext cx="8660236" cy="866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A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37244" y="-222032"/>
            <a:ext cx="10780056" cy="10701656"/>
          </a:xfrm>
          <a:custGeom>
            <a:avLst/>
            <a:gdLst/>
            <a:ahLst/>
            <a:cxnLst/>
            <a:rect l="l" t="t" r="r" b="b"/>
            <a:pathLst>
              <a:path w="10780056" h="10701656">
                <a:moveTo>
                  <a:pt x="0" y="0"/>
                </a:moveTo>
                <a:lnTo>
                  <a:pt x="10780057" y="0"/>
                </a:lnTo>
                <a:lnTo>
                  <a:pt x="10780057" y="10701656"/>
                </a:lnTo>
                <a:lnTo>
                  <a:pt x="0" y="107016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>
            <a:off x="13899462" y="-222032"/>
            <a:ext cx="10780056" cy="10701656"/>
          </a:xfrm>
          <a:custGeom>
            <a:avLst/>
            <a:gdLst/>
            <a:ahLst/>
            <a:cxnLst/>
            <a:rect l="l" t="t" r="r" b="b"/>
            <a:pathLst>
              <a:path w="10780056" h="10701656">
                <a:moveTo>
                  <a:pt x="0" y="0"/>
                </a:moveTo>
                <a:lnTo>
                  <a:pt x="10780056" y="0"/>
                </a:lnTo>
                <a:lnTo>
                  <a:pt x="10780056" y="10701656"/>
                </a:lnTo>
                <a:lnTo>
                  <a:pt x="0" y="107016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>
            <a:off x="-6099899" y="-192624"/>
            <a:ext cx="10750432" cy="10672247"/>
          </a:xfrm>
          <a:custGeom>
            <a:avLst/>
            <a:gdLst/>
            <a:ahLst/>
            <a:cxnLst/>
            <a:rect l="l" t="t" r="r" b="b"/>
            <a:pathLst>
              <a:path w="10750432" h="10672247">
                <a:moveTo>
                  <a:pt x="0" y="0"/>
                </a:moveTo>
                <a:lnTo>
                  <a:pt x="10750432" y="0"/>
                </a:lnTo>
                <a:lnTo>
                  <a:pt x="10750432" y="10672248"/>
                </a:lnTo>
                <a:lnTo>
                  <a:pt x="0" y="106722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>
            <a:off x="-6341485" y="-192624"/>
            <a:ext cx="10750432" cy="10672247"/>
          </a:xfrm>
          <a:custGeom>
            <a:avLst/>
            <a:gdLst/>
            <a:ahLst/>
            <a:cxnLst/>
            <a:rect l="l" t="t" r="r" b="b"/>
            <a:pathLst>
              <a:path w="10750432" h="10672247">
                <a:moveTo>
                  <a:pt x="0" y="0"/>
                </a:moveTo>
                <a:lnTo>
                  <a:pt x="10750433" y="0"/>
                </a:lnTo>
                <a:lnTo>
                  <a:pt x="10750433" y="10672248"/>
                </a:lnTo>
                <a:lnTo>
                  <a:pt x="0" y="1067224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10"/>
          <p:cNvSpPr/>
          <p:nvPr/>
        </p:nvSpPr>
        <p:spPr>
          <a:xfrm rot="-7681415">
            <a:off x="8846076" y="7651429"/>
            <a:ext cx="852388" cy="1573199"/>
          </a:xfrm>
          <a:custGeom>
            <a:avLst/>
            <a:gdLst/>
            <a:ahLst/>
            <a:cxnLst/>
            <a:rect l="l" t="t" r="r" b="b"/>
            <a:pathLst>
              <a:path w="852388" h="1573199">
                <a:moveTo>
                  <a:pt x="0" y="0"/>
                </a:moveTo>
                <a:lnTo>
                  <a:pt x="852388" y="0"/>
                </a:lnTo>
                <a:lnTo>
                  <a:pt x="852388" y="1573199"/>
                </a:lnTo>
                <a:lnTo>
                  <a:pt x="0" y="157319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" name="Freeform 11"/>
          <p:cNvSpPr/>
          <p:nvPr/>
        </p:nvSpPr>
        <p:spPr>
          <a:xfrm rot="1898885">
            <a:off x="8543395" y="1625926"/>
            <a:ext cx="959402" cy="856266"/>
          </a:xfrm>
          <a:custGeom>
            <a:avLst/>
            <a:gdLst/>
            <a:ahLst/>
            <a:cxnLst/>
            <a:rect l="l" t="t" r="r" b="b"/>
            <a:pathLst>
              <a:path w="959402" h="856266">
                <a:moveTo>
                  <a:pt x="0" y="0"/>
                </a:moveTo>
                <a:lnTo>
                  <a:pt x="959402" y="0"/>
                </a:lnTo>
                <a:lnTo>
                  <a:pt x="959402" y="856267"/>
                </a:lnTo>
                <a:lnTo>
                  <a:pt x="0" y="85626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pic>
        <p:nvPicPr>
          <p:cNvPr id="4098" name="Picture 2" descr="主頁- 博博妙妙學古文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176" b="93359" l="4883" r="95801">
                        <a14:foregroundMark x1="69727" y1="50977" x2="67969" y2="56543"/>
                        <a14:foregroundMark x1="73340" y1="51758" x2="78125" y2="59961"/>
                        <a14:foregroundMark x1="72559" y1="65918" x2="70410" y2="73730"/>
                        <a14:foregroundMark x1="75977" y1="79297" x2="74023" y2="80566"/>
                        <a14:backgroundMark x1="29688" y1="78320" x2="30371" y2="80664"/>
                        <a14:backgroundMark x1="77051" y1="80957" x2="77734" y2="83984"/>
                        <a14:backgroundMark x1="65625" y1="80078" x2="65625" y2="839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470" y="0"/>
            <a:ext cx="9753600" cy="975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4"/>
          <p:cNvSpPr txBox="1"/>
          <p:nvPr/>
        </p:nvSpPr>
        <p:spPr>
          <a:xfrm>
            <a:off x="3379234" y="952500"/>
            <a:ext cx="11529309" cy="36625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endParaRPr lang="zh-TW" altLang="en-US" dirty="0"/>
          </a:p>
          <a:p>
            <a:pPr algn="ctr"/>
            <a:r>
              <a:rPr lang="zh-TW" altLang="en-US" sz="72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軍事</a:t>
            </a:r>
            <a:r>
              <a:rPr lang="zh-TW" altLang="en-US" sz="7200" dirty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國安知識小</a:t>
            </a:r>
            <a:r>
              <a:rPr lang="zh-TW" altLang="en-US" sz="72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問答</a:t>
            </a:r>
            <a:endParaRPr lang="en-US" altLang="zh-TW" sz="7200" dirty="0" smtClean="0">
              <a:latin typeface="華康少女文字W5(P)" panose="040F0500000000000000" pitchFamily="82" charset="-120"/>
              <a:ea typeface="華康少女文字W5(P)" panose="040F0500000000000000" pitchFamily="82" charset="-120"/>
            </a:endParaRPr>
          </a:p>
          <a:p>
            <a:pPr algn="ctr"/>
            <a:r>
              <a:rPr lang="zh-TW" altLang="en-US" sz="72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完成後能成為軍事安全大使</a:t>
            </a:r>
            <a:r>
              <a:rPr lang="zh-TW" altLang="en-US" dirty="0"/>
              <a:t>	</a:t>
            </a:r>
          </a:p>
          <a:p>
            <a:r>
              <a:rPr lang="zh-TW" altLang="en-US" dirty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	</a:t>
            </a:r>
          </a:p>
          <a:p>
            <a:pPr algn="l">
              <a:lnSpc>
                <a:spcPts val="4800"/>
              </a:lnSpc>
            </a:pPr>
            <a:endParaRPr lang="en-US" sz="4000" dirty="0">
              <a:solidFill>
                <a:srgbClr val="1F244A"/>
              </a:solidFill>
              <a:latin typeface="Atkinson Hyperlegible"/>
              <a:ea typeface="Atkinson Hyperlegible"/>
              <a:cs typeface="Atkinson Hyperlegible"/>
              <a:sym typeface="Atkinson Hyperlegible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A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7054" y="1239712"/>
            <a:ext cx="16529872" cy="6489034"/>
            <a:chOff x="0" y="0"/>
            <a:chExt cx="22039830" cy="86520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2369" cy="8652045"/>
            </a:xfrm>
            <a:custGeom>
              <a:avLst/>
              <a:gdLst/>
              <a:ahLst/>
              <a:cxnLst/>
              <a:rect l="l" t="t" r="r" b="b"/>
              <a:pathLst>
                <a:path w="14552369" h="8652045">
                  <a:moveTo>
                    <a:pt x="0" y="0"/>
                  </a:moveTo>
                  <a:lnTo>
                    <a:pt x="14552369" y="0"/>
                  </a:lnTo>
                  <a:lnTo>
                    <a:pt x="14552369" y="8652045"/>
                  </a:lnTo>
                  <a:lnTo>
                    <a:pt x="0" y="8652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4" name="Freeform 4"/>
            <p:cNvSpPr/>
            <p:nvPr/>
          </p:nvSpPr>
          <p:spPr>
            <a:xfrm flipH="1">
              <a:off x="7487461" y="0"/>
              <a:ext cx="14552369" cy="8652045"/>
            </a:xfrm>
            <a:custGeom>
              <a:avLst/>
              <a:gdLst/>
              <a:ahLst/>
              <a:cxnLst/>
              <a:rect l="l" t="t" r="r" b="b"/>
              <a:pathLst>
                <a:path w="14552369" h="8652045">
                  <a:moveTo>
                    <a:pt x="14552369" y="0"/>
                  </a:moveTo>
                  <a:lnTo>
                    <a:pt x="0" y="0"/>
                  </a:lnTo>
                  <a:lnTo>
                    <a:pt x="0" y="8652045"/>
                  </a:lnTo>
                  <a:lnTo>
                    <a:pt x="14552369" y="8652045"/>
                  </a:lnTo>
                  <a:lnTo>
                    <a:pt x="14552369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5" name="TextBox 5"/>
          <p:cNvSpPr txBox="1"/>
          <p:nvPr/>
        </p:nvSpPr>
        <p:spPr>
          <a:xfrm>
            <a:off x="1931640" y="879261"/>
            <a:ext cx="13840799" cy="720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5160"/>
              </a:lnSpc>
              <a:spcBef>
                <a:spcPct val="0"/>
              </a:spcBef>
            </a:pPr>
            <a:r>
              <a:rPr lang="zh-TW" altLang="en-US" sz="7200" dirty="0" smtClean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Sergio Trendy"/>
                <a:sym typeface="Sergio Trendy"/>
              </a:rPr>
              <a:t>這是中國的哪個景點</a:t>
            </a:r>
            <a:r>
              <a:rPr lang="en-US" altLang="zh-TW" sz="7200" dirty="0" smtClean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Sergio Trendy"/>
                <a:sym typeface="Sergio Trendy"/>
              </a:rPr>
              <a:t>?</a:t>
            </a:r>
            <a:endParaRPr lang="en-US" sz="7200" u="none" strike="noStrike" dirty="0">
              <a:solidFill>
                <a:srgbClr val="1F244A"/>
              </a:solidFill>
              <a:latin typeface="華康少女文字W5(P)" panose="040F0500000000000000" pitchFamily="82" charset="-120"/>
              <a:ea typeface="華康少女文字W5(P)" panose="040F0500000000000000" pitchFamily="82" charset="-120"/>
              <a:cs typeface="Sergio Trendy"/>
              <a:sym typeface="Sergio Trendy"/>
            </a:endParaRPr>
          </a:p>
        </p:txBody>
      </p:sp>
      <p:sp>
        <p:nvSpPr>
          <p:cNvPr id="8" name="Freeform 8"/>
          <p:cNvSpPr/>
          <p:nvPr/>
        </p:nvSpPr>
        <p:spPr>
          <a:xfrm rot="1898885">
            <a:off x="1182004" y="6983688"/>
            <a:ext cx="959402" cy="856266"/>
          </a:xfrm>
          <a:custGeom>
            <a:avLst/>
            <a:gdLst/>
            <a:ahLst/>
            <a:cxnLst/>
            <a:rect l="l" t="t" r="r" b="b"/>
            <a:pathLst>
              <a:path w="959402" h="856266">
                <a:moveTo>
                  <a:pt x="0" y="0"/>
                </a:moveTo>
                <a:lnTo>
                  <a:pt x="959402" y="0"/>
                </a:lnTo>
                <a:lnTo>
                  <a:pt x="959402" y="856266"/>
                </a:lnTo>
                <a:lnTo>
                  <a:pt x="0" y="8562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1898885">
            <a:off x="16217704" y="8830167"/>
            <a:ext cx="959402" cy="856266"/>
          </a:xfrm>
          <a:custGeom>
            <a:avLst/>
            <a:gdLst/>
            <a:ahLst/>
            <a:cxnLst/>
            <a:rect l="l" t="t" r="r" b="b"/>
            <a:pathLst>
              <a:path w="959402" h="856266">
                <a:moveTo>
                  <a:pt x="0" y="0"/>
                </a:moveTo>
                <a:lnTo>
                  <a:pt x="959401" y="0"/>
                </a:lnTo>
                <a:lnTo>
                  <a:pt x="959401" y="856266"/>
                </a:lnTo>
                <a:lnTo>
                  <a:pt x="0" y="8562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>
            <a:spLocks noChangeAspect="1"/>
          </p:cNvSpPr>
          <p:nvPr/>
        </p:nvSpPr>
        <p:spPr>
          <a:xfrm>
            <a:off x="5105400" y="2171700"/>
            <a:ext cx="7680000" cy="4320000"/>
          </a:xfrm>
          <a:custGeom>
            <a:avLst/>
            <a:gdLst/>
            <a:ahLst/>
            <a:cxnLst/>
            <a:rect l="l" t="t" r="r" b="b"/>
            <a:pathLst>
              <a:path w="9564213" h="5379870">
                <a:moveTo>
                  <a:pt x="0" y="0"/>
                </a:moveTo>
                <a:lnTo>
                  <a:pt x="9564213" y="0"/>
                </a:lnTo>
                <a:lnTo>
                  <a:pt x="9564213" y="5379870"/>
                </a:lnTo>
                <a:lnTo>
                  <a:pt x="0" y="537987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2742239" y="8059806"/>
            <a:ext cx="2820361" cy="1046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A. </a:t>
            </a:r>
            <a:r>
              <a:rPr lang="zh-TW" altLang="en-US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故宮</a:t>
            </a:r>
            <a:endParaRPr lang="zh-TW" altLang="en-US" sz="6000" dirty="0">
              <a:latin typeface="華康少女文字W5(P)" panose="040F0500000000000000" pitchFamily="82" charset="-120"/>
              <a:ea typeface="華康少女文字W5(P)" panose="040F0500000000000000" pitchFamily="82" charset="-120"/>
            </a:endParaRPr>
          </a:p>
        </p:txBody>
      </p:sp>
      <p:pic>
        <p:nvPicPr>
          <p:cNvPr id="11" name="Picture 2" descr="主頁- 博博妙妙學古文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63" b="96750" l="10250" r="92250">
                        <a14:foregroundMark x1="35563" y1="51250" x2="30750" y2="64750"/>
                        <a14:foregroundMark x1="62438" y1="53563" x2="69250" y2="60250"/>
                        <a14:foregroundMark x1="48000" y1="25000" x2="46000" y2="39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72" y="3388498"/>
            <a:ext cx="3828460" cy="382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/>
          <p:cNvSpPr/>
          <p:nvPr/>
        </p:nvSpPr>
        <p:spPr>
          <a:xfrm>
            <a:off x="6425319" y="8075021"/>
            <a:ext cx="504016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B. </a:t>
            </a:r>
            <a:r>
              <a:rPr lang="zh-TW" altLang="en-US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天安門廣場</a:t>
            </a:r>
            <a:endParaRPr lang="zh-TW" altLang="en-US" dirty="0">
              <a:latin typeface="華康少女文字W5(P)" panose="040F0500000000000000" pitchFamily="82" charset="-120"/>
              <a:ea typeface="華康少女文字W5(P)" panose="040F0500000000000000" pitchFamily="82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2085780" y="8108284"/>
            <a:ext cx="402065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6000" dirty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C.</a:t>
            </a:r>
            <a:r>
              <a:rPr lang="zh-TW" altLang="en-US" sz="6000" dirty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萬里長城</a:t>
            </a: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37244" y="-222032"/>
            <a:ext cx="10780056" cy="10701656"/>
          </a:xfrm>
          <a:custGeom>
            <a:avLst/>
            <a:gdLst/>
            <a:ahLst/>
            <a:cxnLst/>
            <a:rect l="l" t="t" r="r" b="b"/>
            <a:pathLst>
              <a:path w="10780056" h="10701656">
                <a:moveTo>
                  <a:pt x="0" y="0"/>
                </a:moveTo>
                <a:lnTo>
                  <a:pt x="10780057" y="0"/>
                </a:lnTo>
                <a:lnTo>
                  <a:pt x="10780057" y="10701656"/>
                </a:lnTo>
                <a:lnTo>
                  <a:pt x="0" y="107016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>
            <a:off x="14408531" y="-207329"/>
            <a:ext cx="10780056" cy="10701656"/>
          </a:xfrm>
          <a:custGeom>
            <a:avLst/>
            <a:gdLst/>
            <a:ahLst/>
            <a:cxnLst/>
            <a:rect l="l" t="t" r="r" b="b"/>
            <a:pathLst>
              <a:path w="10780056" h="10701656">
                <a:moveTo>
                  <a:pt x="0" y="0"/>
                </a:moveTo>
                <a:lnTo>
                  <a:pt x="10780056" y="0"/>
                </a:lnTo>
                <a:lnTo>
                  <a:pt x="10780056" y="10701656"/>
                </a:lnTo>
                <a:lnTo>
                  <a:pt x="0" y="107016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>
            <a:off x="-6099899" y="-192624"/>
            <a:ext cx="10750432" cy="10672247"/>
          </a:xfrm>
          <a:custGeom>
            <a:avLst/>
            <a:gdLst/>
            <a:ahLst/>
            <a:cxnLst/>
            <a:rect l="l" t="t" r="r" b="b"/>
            <a:pathLst>
              <a:path w="10750432" h="10672247">
                <a:moveTo>
                  <a:pt x="0" y="0"/>
                </a:moveTo>
                <a:lnTo>
                  <a:pt x="10750432" y="0"/>
                </a:lnTo>
                <a:lnTo>
                  <a:pt x="10750432" y="10672248"/>
                </a:lnTo>
                <a:lnTo>
                  <a:pt x="0" y="106722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>
            <a:off x="-6927005" y="-167971"/>
            <a:ext cx="10750432" cy="10672247"/>
          </a:xfrm>
          <a:custGeom>
            <a:avLst/>
            <a:gdLst/>
            <a:ahLst/>
            <a:cxnLst/>
            <a:rect l="l" t="t" r="r" b="b"/>
            <a:pathLst>
              <a:path w="10750432" h="10672247">
                <a:moveTo>
                  <a:pt x="0" y="0"/>
                </a:moveTo>
                <a:lnTo>
                  <a:pt x="10750433" y="0"/>
                </a:lnTo>
                <a:lnTo>
                  <a:pt x="10750433" y="10672248"/>
                </a:lnTo>
                <a:lnTo>
                  <a:pt x="0" y="1067224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10"/>
          <p:cNvSpPr/>
          <p:nvPr/>
        </p:nvSpPr>
        <p:spPr>
          <a:xfrm rot="-7681415">
            <a:off x="8846076" y="7651429"/>
            <a:ext cx="852388" cy="1573199"/>
          </a:xfrm>
          <a:custGeom>
            <a:avLst/>
            <a:gdLst/>
            <a:ahLst/>
            <a:cxnLst/>
            <a:rect l="l" t="t" r="r" b="b"/>
            <a:pathLst>
              <a:path w="852388" h="1573199">
                <a:moveTo>
                  <a:pt x="0" y="0"/>
                </a:moveTo>
                <a:lnTo>
                  <a:pt x="852388" y="0"/>
                </a:lnTo>
                <a:lnTo>
                  <a:pt x="852388" y="1573199"/>
                </a:lnTo>
                <a:lnTo>
                  <a:pt x="0" y="157319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" name="Freeform 11"/>
          <p:cNvSpPr/>
          <p:nvPr/>
        </p:nvSpPr>
        <p:spPr>
          <a:xfrm rot="1898885">
            <a:off x="8543395" y="1625926"/>
            <a:ext cx="959402" cy="856266"/>
          </a:xfrm>
          <a:custGeom>
            <a:avLst/>
            <a:gdLst/>
            <a:ahLst/>
            <a:cxnLst/>
            <a:rect l="l" t="t" r="r" b="b"/>
            <a:pathLst>
              <a:path w="959402" h="856266">
                <a:moveTo>
                  <a:pt x="0" y="0"/>
                </a:moveTo>
                <a:lnTo>
                  <a:pt x="959402" y="0"/>
                </a:lnTo>
                <a:lnTo>
                  <a:pt x="959402" y="856267"/>
                </a:lnTo>
                <a:lnTo>
                  <a:pt x="0" y="85626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pic>
        <p:nvPicPr>
          <p:cNvPr id="4098" name="Picture 2" descr="主頁- 博博妙妙學古文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176" b="93359" l="4883" r="95801">
                        <a14:foregroundMark x1="69727" y1="50977" x2="67969" y2="56543"/>
                        <a14:foregroundMark x1="73340" y1="51758" x2="78125" y2="59961"/>
                        <a14:foregroundMark x1="72559" y1="65918" x2="70410" y2="73730"/>
                        <a14:foregroundMark x1="75977" y1="79297" x2="74023" y2="80566"/>
                        <a14:backgroundMark x1="29688" y1="78320" x2="30371" y2="80664"/>
                        <a14:backgroundMark x1="77051" y1="80957" x2="77734" y2="83984"/>
                        <a14:backgroundMark x1="65625" y1="80078" x2="65625" y2="839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422" y="4540780"/>
            <a:ext cx="5458205" cy="5458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4"/>
          <p:cNvSpPr txBox="1"/>
          <p:nvPr/>
        </p:nvSpPr>
        <p:spPr>
          <a:xfrm>
            <a:off x="3765262" y="1351110"/>
            <a:ext cx="9600928" cy="32008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endParaRPr lang="zh-TW" altLang="en-US" dirty="0"/>
          </a:p>
          <a:p>
            <a:r>
              <a:rPr lang="zh-TW" altLang="en-US" sz="6600" dirty="0" smtClean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Sergio Trendy"/>
              </a:rPr>
              <a:t>空軍</a:t>
            </a:r>
            <a:r>
              <a:rPr lang="zh-TW" altLang="en-US" sz="6600" dirty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Sergio Trendy"/>
              </a:rPr>
              <a:t>穿著甚麼顏色的制服？	</a:t>
            </a:r>
          </a:p>
          <a:p>
            <a:r>
              <a:rPr lang="zh-TW" altLang="en-US" dirty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	</a:t>
            </a:r>
          </a:p>
          <a:p>
            <a:pPr algn="l">
              <a:lnSpc>
                <a:spcPts val="4800"/>
              </a:lnSpc>
            </a:pPr>
            <a:endParaRPr lang="en-US" sz="4000" dirty="0">
              <a:solidFill>
                <a:srgbClr val="1F244A"/>
              </a:solidFill>
              <a:latin typeface="Atkinson Hyperlegible"/>
              <a:ea typeface="Atkinson Hyperlegible"/>
              <a:cs typeface="Atkinson Hyperlegible"/>
              <a:sym typeface="Atkinson Hyperlegible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3996958" y="5286073"/>
            <a:ext cx="28203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A. </a:t>
            </a:r>
            <a:r>
              <a:rPr lang="zh-TW" altLang="en-US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藍色</a:t>
            </a:r>
            <a:endParaRPr lang="zh-TW" altLang="en-US" sz="6000" dirty="0">
              <a:latin typeface="華康少女文字W5(P)" panose="040F0500000000000000" pitchFamily="82" charset="-120"/>
              <a:ea typeface="華康少女文字W5(P)" panose="040F0500000000000000" pitchFamily="82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7164381" y="5255642"/>
            <a:ext cx="28203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B. </a:t>
            </a:r>
            <a:r>
              <a:rPr lang="zh-TW" altLang="en-US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白色</a:t>
            </a:r>
            <a:endParaRPr lang="zh-TW" altLang="en-US" sz="6000" dirty="0">
              <a:latin typeface="華康少女文字W5(P)" panose="040F0500000000000000" pitchFamily="82" charset="-120"/>
              <a:ea typeface="華康少女文字W5(P)" panose="040F0500000000000000" pitchFamily="82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0331804" y="5225211"/>
            <a:ext cx="28203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C. </a:t>
            </a:r>
            <a:r>
              <a:rPr lang="zh-TW" altLang="en-US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綠色</a:t>
            </a:r>
            <a:endParaRPr lang="zh-TW" altLang="en-US" sz="6000" dirty="0">
              <a:latin typeface="華康少女文字W5(P)" panose="040F0500000000000000" pitchFamily="82" charset="-120"/>
              <a:ea typeface="華康少女文字W5(P)" panose="040F0500000000000000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272573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3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C5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3943" y="1627520"/>
            <a:ext cx="9376370" cy="5932685"/>
          </a:xfrm>
          <a:custGeom>
            <a:avLst/>
            <a:gdLst/>
            <a:ahLst/>
            <a:cxnLst/>
            <a:rect l="l" t="t" r="r" b="b"/>
            <a:pathLst>
              <a:path w="9376370" h="5932685">
                <a:moveTo>
                  <a:pt x="0" y="0"/>
                </a:moveTo>
                <a:lnTo>
                  <a:pt x="9376370" y="0"/>
                </a:lnTo>
                <a:lnTo>
                  <a:pt x="9376370" y="5932686"/>
                </a:lnTo>
                <a:lnTo>
                  <a:pt x="0" y="59326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 rot="-81685">
            <a:off x="1245427" y="3501963"/>
            <a:ext cx="9364061" cy="4721825"/>
            <a:chOff x="0" y="0"/>
            <a:chExt cx="12272351" cy="7483135"/>
          </a:xfrm>
        </p:grpSpPr>
        <p:sp>
          <p:nvSpPr>
            <p:cNvPr id="4" name="Freeform 4"/>
            <p:cNvSpPr/>
            <p:nvPr/>
          </p:nvSpPr>
          <p:spPr>
            <a:xfrm>
              <a:off x="0" y="3397654"/>
              <a:ext cx="10307408" cy="4085482"/>
            </a:xfrm>
            <a:custGeom>
              <a:avLst/>
              <a:gdLst/>
              <a:ahLst/>
              <a:cxnLst/>
              <a:rect l="l" t="t" r="r" b="b"/>
              <a:pathLst>
                <a:path w="10307408" h="4085482">
                  <a:moveTo>
                    <a:pt x="0" y="0"/>
                  </a:moveTo>
                  <a:lnTo>
                    <a:pt x="10307408" y="0"/>
                  </a:lnTo>
                  <a:lnTo>
                    <a:pt x="10307408" y="4085481"/>
                  </a:lnTo>
                  <a:lnTo>
                    <a:pt x="0" y="40854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0307408" cy="4085482"/>
            </a:xfrm>
            <a:custGeom>
              <a:avLst/>
              <a:gdLst/>
              <a:ahLst/>
              <a:cxnLst/>
              <a:rect l="l" t="t" r="r" b="b"/>
              <a:pathLst>
                <a:path w="10307408" h="4085482">
                  <a:moveTo>
                    <a:pt x="0" y="0"/>
                  </a:moveTo>
                  <a:lnTo>
                    <a:pt x="10307408" y="0"/>
                  </a:lnTo>
                  <a:lnTo>
                    <a:pt x="10307408" y="4085482"/>
                  </a:lnTo>
                  <a:lnTo>
                    <a:pt x="0" y="40854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1964943" y="3397654"/>
              <a:ext cx="10307408" cy="4085482"/>
            </a:xfrm>
            <a:custGeom>
              <a:avLst/>
              <a:gdLst/>
              <a:ahLst/>
              <a:cxnLst/>
              <a:rect l="l" t="t" r="r" b="b"/>
              <a:pathLst>
                <a:path w="10307408" h="4085482">
                  <a:moveTo>
                    <a:pt x="0" y="0"/>
                  </a:moveTo>
                  <a:lnTo>
                    <a:pt x="10307408" y="0"/>
                  </a:lnTo>
                  <a:lnTo>
                    <a:pt x="10307408" y="4085481"/>
                  </a:lnTo>
                  <a:lnTo>
                    <a:pt x="0" y="40854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7" name="Freeform 7"/>
            <p:cNvSpPr/>
            <p:nvPr/>
          </p:nvSpPr>
          <p:spPr>
            <a:xfrm>
              <a:off x="1964943" y="0"/>
              <a:ext cx="10307408" cy="4085482"/>
            </a:xfrm>
            <a:custGeom>
              <a:avLst/>
              <a:gdLst/>
              <a:ahLst/>
              <a:cxnLst/>
              <a:rect l="l" t="t" r="r" b="b"/>
              <a:pathLst>
                <a:path w="10307408" h="4085482">
                  <a:moveTo>
                    <a:pt x="0" y="0"/>
                  </a:moveTo>
                  <a:lnTo>
                    <a:pt x="10307408" y="0"/>
                  </a:lnTo>
                  <a:lnTo>
                    <a:pt x="10307408" y="4085482"/>
                  </a:lnTo>
                  <a:lnTo>
                    <a:pt x="0" y="40854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3587851" y="1655286"/>
            <a:ext cx="11468100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7800"/>
              </a:lnSpc>
              <a:spcBef>
                <a:spcPct val="0"/>
              </a:spcBef>
            </a:pPr>
            <a:r>
              <a:rPr lang="zh-TW" altLang="en-US" sz="6600" dirty="0" smtClean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Sergio Trendy"/>
                <a:sym typeface="Sergio Trendy"/>
              </a:rPr>
              <a:t>黃色嘉許狀是送給哪類軍人的</a:t>
            </a:r>
            <a:r>
              <a:rPr lang="en-US" altLang="zh-TW" sz="6600" dirty="0" smtClean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Sergio Trendy"/>
                <a:sym typeface="Sergio Trendy"/>
              </a:rPr>
              <a:t>?</a:t>
            </a:r>
            <a:endParaRPr lang="en-US" sz="6600" u="none" strike="noStrike" dirty="0">
              <a:solidFill>
                <a:srgbClr val="1F244A"/>
              </a:solidFill>
              <a:latin typeface="華康少女文字W5(P)" panose="040F0500000000000000" pitchFamily="82" charset="-120"/>
              <a:ea typeface="華康少女文字W5(P)" panose="040F0500000000000000" pitchFamily="82" charset="-120"/>
              <a:cs typeface="Sergio Trendy"/>
              <a:sym typeface="Sergio Trendy"/>
            </a:endParaRPr>
          </a:p>
        </p:txBody>
      </p:sp>
      <p:pic>
        <p:nvPicPr>
          <p:cNvPr id="9" name="Picture 2" descr="主頁- 博博妙妙學古文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0813" b="84938" l="57438" r="92000">
                        <a14:foregroundMark x1="74250" y1="72313" x2="73938" y2="73063"/>
                        <a14:foregroundMark x1="82875" y1="68375" x2="85500" y2="69250"/>
                        <a14:foregroundMark x1="86125" y1="67063" x2="86250" y2="69563"/>
                        <a14:foregroundMark x1="84938" y1="68500" x2="85063" y2="70563"/>
                        <a14:foregroundMark x1="73938" y1="71438" x2="73938" y2="72750"/>
                        <a14:foregroundMark x1="73375" y1="71313" x2="73188" y2="73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53" t="47597" b="13076"/>
          <a:stretch/>
        </p:blipFill>
        <p:spPr bwMode="auto">
          <a:xfrm>
            <a:off x="14624398" y="6352333"/>
            <a:ext cx="3663602" cy="3964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reeform 6"/>
          <p:cNvSpPr/>
          <p:nvPr/>
        </p:nvSpPr>
        <p:spPr>
          <a:xfrm>
            <a:off x="10905090" y="3314700"/>
            <a:ext cx="3315766" cy="4109059"/>
          </a:xfrm>
          <a:custGeom>
            <a:avLst/>
            <a:gdLst/>
            <a:ahLst/>
            <a:cxnLst/>
            <a:rect l="l" t="t" r="r" b="b"/>
            <a:pathLst>
              <a:path w="2159393" h="2699241">
                <a:moveTo>
                  <a:pt x="0" y="0"/>
                </a:moveTo>
                <a:lnTo>
                  <a:pt x="2159393" y="0"/>
                </a:lnTo>
                <a:lnTo>
                  <a:pt x="2159393" y="2699242"/>
                </a:lnTo>
                <a:lnTo>
                  <a:pt x="0" y="269924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1392427" y="5653757"/>
            <a:ext cx="30271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A. </a:t>
            </a:r>
            <a:r>
              <a:rPr lang="zh-TW" altLang="en-US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海軍</a:t>
            </a:r>
            <a:endParaRPr lang="zh-TW" altLang="en-US" sz="6000" dirty="0">
              <a:latin typeface="華康少女文字W5(P)" panose="040F0500000000000000" pitchFamily="82" charset="-120"/>
              <a:ea typeface="華康少女文字W5(P)" panose="040F0500000000000000" pitchFamily="82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4833877" y="5651837"/>
            <a:ext cx="29509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B. </a:t>
            </a:r>
            <a:r>
              <a:rPr lang="zh-TW" altLang="en-US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空軍  </a:t>
            </a:r>
            <a:endParaRPr lang="zh-TW" altLang="en-US" sz="6000" dirty="0">
              <a:latin typeface="華康少女文字W5(P)" panose="040F0500000000000000" pitchFamily="82" charset="-120"/>
              <a:ea typeface="華康少女文字W5(P)" panose="040F0500000000000000" pitchFamily="82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992597" y="5611168"/>
            <a:ext cx="26100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C.</a:t>
            </a:r>
            <a:r>
              <a:rPr lang="zh-TW" altLang="en-US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陸軍</a:t>
            </a:r>
            <a:endParaRPr lang="zh-TW" altLang="en-US" sz="6000" dirty="0">
              <a:latin typeface="華康少女文字W5(P)" panose="040F0500000000000000" pitchFamily="82" charset="-120"/>
              <a:ea typeface="華康少女文字W5(P)" panose="040F0500000000000000" pitchFamily="82" charset="-120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/>
      <p:bldP spid="14" grpId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C8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700000">
            <a:off x="10717948" y="1352344"/>
            <a:ext cx="7139103" cy="7139103"/>
          </a:xfrm>
          <a:custGeom>
            <a:avLst/>
            <a:gdLst/>
            <a:ahLst/>
            <a:cxnLst/>
            <a:rect l="l" t="t" r="r" b="b"/>
            <a:pathLst>
              <a:path w="7139103" h="7139103">
                <a:moveTo>
                  <a:pt x="0" y="0"/>
                </a:moveTo>
                <a:lnTo>
                  <a:pt x="7139104" y="0"/>
                </a:lnTo>
                <a:lnTo>
                  <a:pt x="7139104" y="7139103"/>
                </a:lnTo>
                <a:lnTo>
                  <a:pt x="0" y="71391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 rot="-81685">
            <a:off x="5328019" y="3461768"/>
            <a:ext cx="9886623" cy="6028424"/>
            <a:chOff x="0" y="0"/>
            <a:chExt cx="13182163" cy="8037899"/>
          </a:xfrm>
        </p:grpSpPr>
        <p:sp>
          <p:nvSpPr>
            <p:cNvPr id="4" name="Freeform 4"/>
            <p:cNvSpPr/>
            <p:nvPr/>
          </p:nvSpPr>
          <p:spPr>
            <a:xfrm>
              <a:off x="0" y="3649539"/>
              <a:ext cx="11071549" cy="4388359"/>
            </a:xfrm>
            <a:custGeom>
              <a:avLst/>
              <a:gdLst/>
              <a:ahLst/>
              <a:cxnLst/>
              <a:rect l="l" t="t" r="r" b="b"/>
              <a:pathLst>
                <a:path w="11071549" h="4388359">
                  <a:moveTo>
                    <a:pt x="0" y="0"/>
                  </a:moveTo>
                  <a:lnTo>
                    <a:pt x="11071549" y="0"/>
                  </a:lnTo>
                  <a:lnTo>
                    <a:pt x="11071549" y="4388360"/>
                  </a:lnTo>
                  <a:lnTo>
                    <a:pt x="0" y="43883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1071549" cy="4388359"/>
            </a:xfrm>
            <a:custGeom>
              <a:avLst/>
              <a:gdLst/>
              <a:ahLst/>
              <a:cxnLst/>
              <a:rect l="l" t="t" r="r" b="b"/>
              <a:pathLst>
                <a:path w="11071549" h="4388359">
                  <a:moveTo>
                    <a:pt x="0" y="0"/>
                  </a:moveTo>
                  <a:lnTo>
                    <a:pt x="11071549" y="0"/>
                  </a:lnTo>
                  <a:lnTo>
                    <a:pt x="11071549" y="4388359"/>
                  </a:lnTo>
                  <a:lnTo>
                    <a:pt x="0" y="43883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2110615" y="3649539"/>
              <a:ext cx="11071549" cy="4388359"/>
            </a:xfrm>
            <a:custGeom>
              <a:avLst/>
              <a:gdLst/>
              <a:ahLst/>
              <a:cxnLst/>
              <a:rect l="l" t="t" r="r" b="b"/>
              <a:pathLst>
                <a:path w="11071549" h="4388359">
                  <a:moveTo>
                    <a:pt x="0" y="0"/>
                  </a:moveTo>
                  <a:lnTo>
                    <a:pt x="11071548" y="0"/>
                  </a:lnTo>
                  <a:lnTo>
                    <a:pt x="11071548" y="4388360"/>
                  </a:lnTo>
                  <a:lnTo>
                    <a:pt x="0" y="43883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7" name="Freeform 7"/>
            <p:cNvSpPr/>
            <p:nvPr/>
          </p:nvSpPr>
          <p:spPr>
            <a:xfrm>
              <a:off x="2110615" y="0"/>
              <a:ext cx="11071549" cy="4388359"/>
            </a:xfrm>
            <a:custGeom>
              <a:avLst/>
              <a:gdLst/>
              <a:ahLst/>
              <a:cxnLst/>
              <a:rect l="l" t="t" r="r" b="b"/>
              <a:pathLst>
                <a:path w="11071549" h="4388359">
                  <a:moveTo>
                    <a:pt x="0" y="0"/>
                  </a:moveTo>
                  <a:lnTo>
                    <a:pt x="11071548" y="0"/>
                  </a:lnTo>
                  <a:lnTo>
                    <a:pt x="11071548" y="4388359"/>
                  </a:lnTo>
                  <a:lnTo>
                    <a:pt x="0" y="43883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0" name="TextBox 11"/>
          <p:cNvSpPr txBox="1"/>
          <p:nvPr/>
        </p:nvSpPr>
        <p:spPr>
          <a:xfrm>
            <a:off x="4191000" y="1759563"/>
            <a:ext cx="11468100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7800"/>
              </a:lnSpc>
              <a:spcBef>
                <a:spcPct val="0"/>
              </a:spcBef>
            </a:pPr>
            <a:r>
              <a:rPr lang="zh-TW" altLang="en-US" sz="6600" dirty="0" smtClean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Sergio Trendy"/>
                <a:sym typeface="Sergio Trendy"/>
              </a:rPr>
              <a:t>哪類軍人負責陸地的安全</a:t>
            </a:r>
            <a:r>
              <a:rPr lang="en-US" altLang="zh-TW" sz="6600" dirty="0" smtClean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Sergio Trendy"/>
                <a:sym typeface="Sergio Trendy"/>
              </a:rPr>
              <a:t>?</a:t>
            </a:r>
            <a:endParaRPr lang="en-US" sz="6600" u="none" strike="noStrike" dirty="0">
              <a:solidFill>
                <a:srgbClr val="1F244A"/>
              </a:solidFill>
              <a:latin typeface="華康少女文字W5(P)" panose="040F0500000000000000" pitchFamily="82" charset="-120"/>
              <a:ea typeface="華康少女文字W5(P)" panose="040F0500000000000000" pitchFamily="82" charset="-120"/>
              <a:cs typeface="Sergio Trendy"/>
              <a:sym typeface="Sergio Trendy"/>
            </a:endParaRPr>
          </a:p>
        </p:txBody>
      </p:sp>
      <p:pic>
        <p:nvPicPr>
          <p:cNvPr id="11" name="Picture 2" descr="主頁- 博博妙妙學古文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063" b="96750" l="10250" r="92250">
                        <a14:foregroundMark x1="35563" y1="51250" x2="30750" y2="64750"/>
                        <a14:foregroundMark x1="62438" y1="53563" x2="69250" y2="60250"/>
                        <a14:foregroundMark x1="48000" y1="25000" x2="46000" y2="39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045" y="4300139"/>
            <a:ext cx="3828460" cy="382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字方塊 11"/>
          <p:cNvSpPr txBox="1"/>
          <p:nvPr/>
        </p:nvSpPr>
        <p:spPr>
          <a:xfrm>
            <a:off x="5863017" y="6017546"/>
            <a:ext cx="30779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A. </a:t>
            </a:r>
            <a:r>
              <a:rPr lang="zh-TW" altLang="en-US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海軍</a:t>
            </a:r>
            <a:endParaRPr lang="zh-TW" altLang="en-US" sz="6000" dirty="0">
              <a:latin typeface="華康少女文字W5(P)" panose="040F0500000000000000" pitchFamily="82" charset="-120"/>
              <a:ea typeface="華康少女文字W5(P)" panose="040F0500000000000000" pitchFamily="82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9370544" y="6017547"/>
            <a:ext cx="29509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B. </a:t>
            </a:r>
            <a:r>
              <a:rPr lang="zh-TW" altLang="en-US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空軍 </a:t>
            </a:r>
            <a:endParaRPr lang="zh-TW" altLang="en-US" sz="6000" dirty="0">
              <a:latin typeface="華康少女文字W5(P)" panose="040F0500000000000000" pitchFamily="82" charset="-120"/>
              <a:ea typeface="華康少女文字W5(P)" panose="040F0500000000000000" pitchFamily="82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2619982" y="6055156"/>
            <a:ext cx="26323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C.</a:t>
            </a:r>
            <a:r>
              <a:rPr lang="zh-TW" altLang="en-US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陸軍</a:t>
            </a:r>
            <a:endParaRPr lang="zh-TW" altLang="en-US" sz="6000" dirty="0">
              <a:latin typeface="華康少女文字W5(P)" panose="040F0500000000000000" pitchFamily="82" charset="-120"/>
              <a:ea typeface="華康少女文字W5(P)" panose="040F0500000000000000" pitchFamily="82" charset="-120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0538" y="1472244"/>
            <a:ext cx="16529872" cy="6489034"/>
            <a:chOff x="0" y="0"/>
            <a:chExt cx="22039830" cy="86520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2369" cy="8652045"/>
            </a:xfrm>
            <a:custGeom>
              <a:avLst/>
              <a:gdLst/>
              <a:ahLst/>
              <a:cxnLst/>
              <a:rect l="l" t="t" r="r" b="b"/>
              <a:pathLst>
                <a:path w="14552369" h="8652045">
                  <a:moveTo>
                    <a:pt x="0" y="0"/>
                  </a:moveTo>
                  <a:lnTo>
                    <a:pt x="14552369" y="0"/>
                  </a:lnTo>
                  <a:lnTo>
                    <a:pt x="14552369" y="8652045"/>
                  </a:lnTo>
                  <a:lnTo>
                    <a:pt x="0" y="8652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4" name="Freeform 4"/>
            <p:cNvSpPr/>
            <p:nvPr/>
          </p:nvSpPr>
          <p:spPr>
            <a:xfrm flipH="1">
              <a:off x="7487461" y="0"/>
              <a:ext cx="14552369" cy="8652045"/>
            </a:xfrm>
            <a:custGeom>
              <a:avLst/>
              <a:gdLst/>
              <a:ahLst/>
              <a:cxnLst/>
              <a:rect l="l" t="t" r="r" b="b"/>
              <a:pathLst>
                <a:path w="14552369" h="8652045">
                  <a:moveTo>
                    <a:pt x="14552369" y="0"/>
                  </a:moveTo>
                  <a:lnTo>
                    <a:pt x="0" y="0"/>
                  </a:lnTo>
                  <a:lnTo>
                    <a:pt x="0" y="8652045"/>
                  </a:lnTo>
                  <a:lnTo>
                    <a:pt x="14552369" y="8652045"/>
                  </a:lnTo>
                  <a:lnTo>
                    <a:pt x="14552369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5" name="TextBox 5"/>
          <p:cNvSpPr txBox="1"/>
          <p:nvPr/>
        </p:nvSpPr>
        <p:spPr>
          <a:xfrm>
            <a:off x="2983228" y="3848100"/>
            <a:ext cx="13840799" cy="2000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5160"/>
              </a:lnSpc>
              <a:spcBef>
                <a:spcPct val="0"/>
              </a:spcBef>
            </a:pPr>
            <a:r>
              <a:rPr lang="zh-TW" altLang="en-US" sz="7200" dirty="0" smtClean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Sergio Trendy"/>
                <a:sym typeface="Sergio Trendy"/>
              </a:rPr>
              <a:t>情景題：在玩玩具時遇到爭玩具的</a:t>
            </a:r>
            <a:endParaRPr lang="en-US" altLang="zh-TW" sz="7200" dirty="0" smtClean="0">
              <a:solidFill>
                <a:srgbClr val="1F244A"/>
              </a:solidFill>
              <a:latin typeface="華康少女文字W5(P)" panose="040F0500000000000000" pitchFamily="82" charset="-120"/>
              <a:ea typeface="華康少女文字W5(P)" panose="040F0500000000000000" pitchFamily="82" charset="-120"/>
              <a:cs typeface="Sergio Trendy"/>
              <a:sym typeface="Sergio Trendy"/>
            </a:endParaRPr>
          </a:p>
          <a:p>
            <a:pPr lvl="0" algn="ctr">
              <a:lnSpc>
                <a:spcPts val="5160"/>
              </a:lnSpc>
              <a:spcBef>
                <a:spcPct val="0"/>
              </a:spcBef>
            </a:pPr>
            <a:endParaRPr lang="en-US" altLang="zh-TW" sz="7200" dirty="0">
              <a:solidFill>
                <a:srgbClr val="1F244A"/>
              </a:solidFill>
              <a:latin typeface="華康少女文字W5(P)" panose="040F0500000000000000" pitchFamily="82" charset="-120"/>
              <a:ea typeface="華康少女文字W5(P)" panose="040F0500000000000000" pitchFamily="82" charset="-120"/>
              <a:cs typeface="Sergio Trendy"/>
              <a:sym typeface="Sergio Trendy"/>
            </a:endParaRPr>
          </a:p>
          <a:p>
            <a:pPr lvl="0" algn="ctr">
              <a:lnSpc>
                <a:spcPts val="5160"/>
              </a:lnSpc>
              <a:spcBef>
                <a:spcPct val="0"/>
              </a:spcBef>
            </a:pPr>
            <a:r>
              <a:rPr lang="zh-TW" altLang="en-US" sz="7200" dirty="0" smtClean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Sergio Trendy"/>
                <a:sym typeface="Sergio Trendy"/>
              </a:rPr>
              <a:t>情況，你會怎樣做</a:t>
            </a:r>
            <a:r>
              <a:rPr lang="en-US" altLang="zh-TW" sz="7200" dirty="0" smtClean="0">
                <a:solidFill>
                  <a:srgbClr val="1F244A"/>
                </a:solidFill>
                <a:latin typeface="華康少女文字W5(P)" panose="040F0500000000000000" pitchFamily="82" charset="-120"/>
                <a:ea typeface="華康少女文字W5(P)" panose="040F0500000000000000" pitchFamily="82" charset="-120"/>
                <a:cs typeface="Sergio Trendy"/>
                <a:sym typeface="Sergio Trendy"/>
              </a:rPr>
              <a:t>?</a:t>
            </a:r>
            <a:endParaRPr lang="en-US" sz="7200" u="none" strike="noStrike" dirty="0">
              <a:solidFill>
                <a:srgbClr val="1F244A"/>
              </a:solidFill>
              <a:latin typeface="華康少女文字W5(P)" panose="040F0500000000000000" pitchFamily="82" charset="-120"/>
              <a:ea typeface="華康少女文字W5(P)" panose="040F0500000000000000" pitchFamily="82" charset="-120"/>
              <a:cs typeface="Sergio Trendy"/>
              <a:sym typeface="Sergio Trendy"/>
            </a:endParaRPr>
          </a:p>
        </p:txBody>
      </p:sp>
      <p:sp>
        <p:nvSpPr>
          <p:cNvPr id="8" name="Freeform 8"/>
          <p:cNvSpPr/>
          <p:nvPr/>
        </p:nvSpPr>
        <p:spPr>
          <a:xfrm rot="1898885">
            <a:off x="1182004" y="6983688"/>
            <a:ext cx="959402" cy="856266"/>
          </a:xfrm>
          <a:custGeom>
            <a:avLst/>
            <a:gdLst/>
            <a:ahLst/>
            <a:cxnLst/>
            <a:rect l="l" t="t" r="r" b="b"/>
            <a:pathLst>
              <a:path w="959402" h="856266">
                <a:moveTo>
                  <a:pt x="0" y="0"/>
                </a:moveTo>
                <a:lnTo>
                  <a:pt x="959402" y="0"/>
                </a:lnTo>
                <a:lnTo>
                  <a:pt x="959402" y="856266"/>
                </a:lnTo>
                <a:lnTo>
                  <a:pt x="0" y="856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1898885">
            <a:off x="16217704" y="8830167"/>
            <a:ext cx="959402" cy="856266"/>
          </a:xfrm>
          <a:custGeom>
            <a:avLst/>
            <a:gdLst/>
            <a:ahLst/>
            <a:cxnLst/>
            <a:rect l="l" t="t" r="r" b="b"/>
            <a:pathLst>
              <a:path w="959402" h="856266">
                <a:moveTo>
                  <a:pt x="0" y="0"/>
                </a:moveTo>
                <a:lnTo>
                  <a:pt x="959401" y="0"/>
                </a:lnTo>
                <a:lnTo>
                  <a:pt x="959401" y="856266"/>
                </a:lnTo>
                <a:lnTo>
                  <a:pt x="0" y="856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文字方塊 5"/>
          <p:cNvSpPr txBox="1"/>
          <p:nvPr/>
        </p:nvSpPr>
        <p:spPr>
          <a:xfrm>
            <a:off x="7176338" y="6287825"/>
            <a:ext cx="1303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>
                <a:latin typeface="華康少女文字W5(P)" panose="040F0500000000000000" pitchFamily="82" charset="-120"/>
                <a:ea typeface="華康少女文字W5(P)" panose="040F0500000000000000" pitchFamily="82" charset="-120"/>
              </a:rPr>
              <a:t>請一至兩位幼兒示範。</a:t>
            </a:r>
            <a:endParaRPr lang="zh-TW" altLang="en-US" sz="6000" dirty="0">
              <a:latin typeface="華康少女文字W5(P)" panose="040F0500000000000000" pitchFamily="82" charset="-120"/>
              <a:ea typeface="華康少女文字W5(P)" panose="040F0500000000000000" pitchFamily="82" charset="-120"/>
            </a:endParaRPr>
          </a:p>
        </p:txBody>
      </p:sp>
      <p:pic>
        <p:nvPicPr>
          <p:cNvPr id="11" name="Picture 2" descr="主頁- 博博妙妙學古文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63" b="96750" l="10250" r="92250">
                        <a14:foregroundMark x1="35563" y1="51250" x2="30750" y2="64750"/>
                        <a14:foregroundMark x1="62438" y1="53563" x2="69250" y2="60250"/>
                        <a14:foregroundMark x1="48000" y1="25000" x2="46000" y2="39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0124" y="3242046"/>
            <a:ext cx="3828460" cy="382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oys Clipart Images | Free Download | PNG Transparent Background - Pngtre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9400" y="6934961"/>
            <a:ext cx="3414348" cy="341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女孩玩具图片素材_免费女孩玩具PNG设计图片大全_图精灵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462" b="100000" l="5000" r="93462">
                        <a14:foregroundMark x1="63077" y1="10000" x2="62308" y2="12692"/>
                        <a14:foregroundMark x1="65769" y1="24231" x2="73077" y2="42692"/>
                        <a14:foregroundMark x1="73462" y1="17692" x2="73462" y2="17692"/>
                        <a14:foregroundMark x1="60769" y1="17692" x2="62308" y2="26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215" y="6072015"/>
            <a:ext cx="3838699" cy="383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615856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238</Words>
  <Application>Microsoft Office PowerPoint</Application>
  <PresentationFormat>自訂</PresentationFormat>
  <Paragraphs>49</Paragraphs>
  <Slides>14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2" baseType="lpstr">
      <vt:lpstr>Atkinson Hyperlegible</vt:lpstr>
      <vt:lpstr>Calibri</vt:lpstr>
      <vt:lpstr>新細明體</vt:lpstr>
      <vt:lpstr>Sergio Trendy</vt:lpstr>
      <vt:lpstr>華康少女文字W5(P)</vt:lpstr>
      <vt:lpstr>Arial</vt:lpstr>
      <vt:lpstr>標楷體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Exploring Creation Myths Education Presentation in Green Blue Friendly Hand Drawn Style</dc:title>
  <cp:lastModifiedBy>User</cp:lastModifiedBy>
  <cp:revision>20</cp:revision>
  <dcterms:created xsi:type="dcterms:W3CDTF">2006-08-16T00:00:00Z</dcterms:created>
  <dcterms:modified xsi:type="dcterms:W3CDTF">2026-02-25T07:44:26Z</dcterms:modified>
  <dc:identifier>DAG-SBjke-c</dc:identifier>
</cp:coreProperties>
</file>