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63" r:id="rId2"/>
    <p:sldId id="262" r:id="rId3"/>
    <p:sldId id="264" r:id="rId4"/>
    <p:sldId id="265" r:id="rId5"/>
    <p:sldId id="283" r:id="rId6"/>
    <p:sldId id="286" r:id="rId7"/>
    <p:sldId id="266" r:id="rId8"/>
    <p:sldId id="284" r:id="rId9"/>
    <p:sldId id="267" r:id="rId10"/>
    <p:sldId id="268" r:id="rId11"/>
    <p:sldId id="270" r:id="rId12"/>
    <p:sldId id="271" r:id="rId13"/>
    <p:sldId id="272" r:id="rId14"/>
    <p:sldId id="273" r:id="rId15"/>
    <p:sldId id="274" r:id="rId16"/>
    <p:sldId id="282" r:id="rId17"/>
    <p:sldId id="285" r:id="rId18"/>
    <p:sldId id="275" r:id="rId19"/>
    <p:sldId id="277" r:id="rId20"/>
    <p:sldId id="278" r:id="rId21"/>
    <p:sldId id="276" r:id="rId22"/>
  </p:sldIdLst>
  <p:sldSz cx="12192000" cy="6858000"/>
  <p:notesSz cx="6858000" cy="9144000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7" autoAdjust="0"/>
    <p:restoredTop sz="94660"/>
  </p:normalViewPr>
  <p:slideViewPr>
    <p:cSldViewPr snapToGrid="0">
      <p:cViewPr varScale="1">
        <p:scale>
          <a:sx n="45" d="100"/>
          <a:sy n="45" d="100"/>
        </p:scale>
        <p:origin x="43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71CC20-18A2-4D31-9A04-0761AA0DAC22}" type="datetimeFigureOut">
              <a:rPr lang="zh-HK" altLang="en-US" smtClean="0"/>
              <a:t>11/5/2026</a:t>
            </a:fld>
            <a:endParaRPr lang="zh-HK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HK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5C1D06-E37E-4AAC-A024-B9D0478FA9A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862310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5C1D06-E37E-4AAC-A024-B9D0478FA9A4}" type="slidenum">
              <a:rPr lang="zh-HK" altLang="en-US" smtClean="0"/>
              <a:t>12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913518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60DC7FF-1FE5-492C-1742-74C00EA8AC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E9F8646-275A-DAA8-57E5-E8F7AAAD66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BA59051-FE25-2F6D-A1F6-DC5861FA6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2A429-02ED-4E0F-AF27-78C5DAFB5727}" type="datetimeFigureOut">
              <a:rPr lang="zh-HK" altLang="en-US" smtClean="0"/>
              <a:t>11/5/2026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12411E2-B4F8-6DDB-4B19-529FE4ED0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4406ACD-5E4F-E6FB-821E-3F7C72118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D4AB-900C-4C65-918D-5A2D8527680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606917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E08D3D9-0E2C-9CC7-33B4-A19196DB9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C24E0638-EDB9-DF41-1F12-59BA04FC70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3A65925-1FD0-A150-1065-5AB1E0EE1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2A429-02ED-4E0F-AF27-78C5DAFB5727}" type="datetimeFigureOut">
              <a:rPr lang="zh-HK" altLang="en-US" smtClean="0"/>
              <a:t>11/5/2026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E8AB5B3-BF0B-BF05-E1EA-B1715718B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6452B34-503B-4548-75E8-D11136110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D4AB-900C-4C65-918D-5A2D8527680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664872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2B980331-5775-C8E6-D11B-3949497D09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5035D365-D7E8-7FA0-D8D5-251EE72054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498E148-5946-0824-C4A9-5517F32CC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2A429-02ED-4E0F-AF27-78C5DAFB5727}" type="datetimeFigureOut">
              <a:rPr lang="zh-HK" altLang="en-US" smtClean="0"/>
              <a:t>11/5/2026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FD58B23-0E0B-8574-AC28-198F2FA6B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0D7AFE4-7C8F-EADA-D49C-D35281A4F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D4AB-900C-4C65-918D-5A2D8527680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615606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B327FC0-77D1-AC92-A06A-CFADE644F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D96F64E-DF37-6036-B008-FA32CCC26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43FFFFD-1C06-E0C9-2F06-EED741BBD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2A429-02ED-4E0F-AF27-78C5DAFB5727}" type="datetimeFigureOut">
              <a:rPr lang="zh-HK" altLang="en-US" smtClean="0"/>
              <a:t>11/5/2026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D26DB07-5E83-69DB-9F99-D4852D06D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916695D-E8E2-6E0A-D6A1-272507611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D4AB-900C-4C65-918D-5A2D8527680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488361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2EFB3F6-1D17-6CF8-4C59-6404D9496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5B0080C-DCBE-9BB9-4F3C-CEF07D34F2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3C84A5F-4373-1D9E-45CC-F9159BCE1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2A429-02ED-4E0F-AF27-78C5DAFB5727}" type="datetimeFigureOut">
              <a:rPr lang="zh-HK" altLang="en-US" smtClean="0"/>
              <a:t>11/5/2026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EF7E669-7C01-2631-AA56-28C5D203D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7137629-0CA5-A51F-7E1F-B3D254C94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D4AB-900C-4C65-918D-5A2D8527680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864462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7585EC-A13C-8E02-6F72-1F3340F9F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B9F4553-2B36-5362-83BB-559ACB4C7A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8DDFC2A4-FD72-D3DD-FAA1-7DCAB45B94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BE35E505-FA9B-AFA1-C43C-B79EC68AB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2A429-02ED-4E0F-AF27-78C5DAFB5727}" type="datetimeFigureOut">
              <a:rPr lang="zh-HK" altLang="en-US" smtClean="0"/>
              <a:t>11/5/2026</a:t>
            </a:fld>
            <a:endParaRPr lang="zh-HK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23972DA-CE72-E2B6-0C14-58D208F9B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28127FE-C9D1-F105-A086-517375877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D4AB-900C-4C65-918D-5A2D8527680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168288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EA15F71-6F7E-2D3F-9F40-3E897084F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5C2016B-3630-576D-1B3D-854DC2EE6C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6C2947C8-F174-7505-DC62-B32913C262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BE079C3A-6A4C-D57D-3AD3-F207B8166A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7063B822-2A1B-D6A2-E772-3C1B4C3B3C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54022963-AE39-FB68-6CC6-ABA5F995D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2A429-02ED-4E0F-AF27-78C5DAFB5727}" type="datetimeFigureOut">
              <a:rPr lang="zh-HK" altLang="en-US" smtClean="0"/>
              <a:t>11/5/2026</a:t>
            </a:fld>
            <a:endParaRPr lang="zh-HK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A0E45ABF-D5E4-2BA5-1BAF-3F79B8F62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49F4C6B0-D063-96D2-F210-683CCC810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D4AB-900C-4C65-918D-5A2D8527680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9021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4FC293D-BBF2-D648-8195-D20A364A8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102E7150-38E4-702A-68B2-852AF42B5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2A429-02ED-4E0F-AF27-78C5DAFB5727}" type="datetimeFigureOut">
              <a:rPr lang="zh-HK" altLang="en-US" smtClean="0"/>
              <a:t>11/5/2026</a:t>
            </a:fld>
            <a:endParaRPr lang="zh-HK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54ACC6FA-3C0D-BFA5-6992-B94C1D5D7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F202A88D-118E-1ED4-78E7-F0CE34ADB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D4AB-900C-4C65-918D-5A2D8527680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918384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A422AB77-8333-C8EA-5F96-F4660A9B9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2A429-02ED-4E0F-AF27-78C5DAFB5727}" type="datetimeFigureOut">
              <a:rPr lang="zh-HK" altLang="en-US" smtClean="0"/>
              <a:t>11/5/2026</a:t>
            </a:fld>
            <a:endParaRPr lang="zh-HK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7292FF87-AB6A-FF17-61C6-7D20A3018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BC04F9C-6162-B8D7-8096-EB5C4B1C4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D4AB-900C-4C65-918D-5A2D8527680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34242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839E1C3-4EB9-4F3C-DBE6-75AB0324C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CB86D3C-4ACD-439C-0DC8-6E4B407423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2C859BE-1C0F-F5FE-0E7F-E2AD4548E2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43A222E-51F9-758B-0C7A-A235B84DB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2A429-02ED-4E0F-AF27-78C5DAFB5727}" type="datetimeFigureOut">
              <a:rPr lang="zh-HK" altLang="en-US" smtClean="0"/>
              <a:t>11/5/2026</a:t>
            </a:fld>
            <a:endParaRPr lang="zh-HK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168C86E-917C-7B39-4B70-4C3E6A080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66AA29B-DB6D-E99F-B083-4CF36C732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D4AB-900C-4C65-918D-5A2D8527680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967089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86DAD52-4E48-0839-DBCC-F6C1CDB0F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C0234BF5-A455-CAB9-8691-5F800B5857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HK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F3C59E8B-AC4C-E1CF-8234-1CEDF5A16E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843C7B99-8A82-D067-54E9-CCB1EF7D6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2A429-02ED-4E0F-AF27-78C5DAFB5727}" type="datetimeFigureOut">
              <a:rPr lang="zh-HK" altLang="en-US" smtClean="0"/>
              <a:t>11/5/2026</a:t>
            </a:fld>
            <a:endParaRPr lang="zh-HK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AE256A9B-3B46-682E-FD25-0878519FE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E2C066B-F152-0751-4F0F-ACAC3F564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D4AB-900C-4C65-918D-5A2D8527680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392351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8313D382-5EA4-6735-0958-602DF9B28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C533990-761A-7CFD-02FC-E3E11F745E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614C964-8A6A-37B4-A6FD-94E37D8C74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42A429-02ED-4E0F-AF27-78C5DAFB5727}" type="datetimeFigureOut">
              <a:rPr lang="zh-HK" altLang="en-US" smtClean="0"/>
              <a:t>11/5/2026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7092992-9BC1-4691-C204-D5470F4861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1C5E5B7-D644-3867-17A4-863B036906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C91D4AB-900C-4C65-918D-5A2D8527680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945694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H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0.jpg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3.gif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1.jpg"/><Relationship Id="rId5" Type="http://schemas.openxmlformats.org/officeDocument/2006/relationships/image" Target="../media/image11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png"/><Relationship Id="rId2" Type="http://schemas.microsoft.com/office/2007/relationships/media" Target="../media/media2.wav"/><Relationship Id="rId1" Type="http://schemas.openxmlformats.org/officeDocument/2006/relationships/audio" Target="NULL" TargetMode="External"/><Relationship Id="rId6" Type="http://schemas.openxmlformats.org/officeDocument/2006/relationships/image" Target="../media/image7.gif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2.gif"/><Relationship Id="rId5" Type="http://schemas.openxmlformats.org/officeDocument/2006/relationships/image" Target="../media/image11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235EDB-8976-16E8-D2D2-CF4C1890B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卡通, 圖解, 樹狀 的圖片&#10;&#10;AI 產生的內容可能不正確。">
            <a:extLst>
              <a:ext uri="{FF2B5EF4-FFF2-40B4-BE49-F238E27FC236}">
                <a16:creationId xmlns:a16="http://schemas.microsoft.com/office/drawing/2014/main" id="{63786E53-367C-2AD1-AA02-45A069D60D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41" r="-41"/>
          <a:stretch>
            <a:fillRect/>
          </a:stretch>
        </p:blipFill>
        <p:spPr>
          <a:xfrm>
            <a:off x="3810983" y="0"/>
            <a:ext cx="48567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167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3F0098-BE78-A7F0-16BD-8AA40C8A8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卡通, 圖解, 動畫卡通 的圖片&#10;&#10;AI 產生的內容可能不正確。">
            <a:extLst>
              <a:ext uri="{FF2B5EF4-FFF2-40B4-BE49-F238E27FC236}">
                <a16:creationId xmlns:a16="http://schemas.microsoft.com/office/drawing/2014/main" id="{00F3D93B-0A4B-5C16-0387-9CE44BD0AA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1"/>
          <a:stretch>
            <a:fillRect/>
          </a:stretch>
        </p:blipFill>
        <p:spPr>
          <a:xfrm>
            <a:off x="1527933" y="9427"/>
            <a:ext cx="9424754" cy="6858000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2A33CAB3-82CC-08A7-C8A5-FDA16E3FCA2C}"/>
              </a:ext>
            </a:extLst>
          </p:cNvPr>
          <p:cNvSpPr txBox="1"/>
          <p:nvPr/>
        </p:nvSpPr>
        <p:spPr>
          <a:xfrm>
            <a:off x="1013174" y="4267200"/>
            <a:ext cx="461665" cy="2590800"/>
          </a:xfrm>
          <a:prstGeom prst="rect">
            <a:avLst/>
          </a:prstGeom>
          <a:solidFill>
            <a:schemeClr val="bg1"/>
          </a:solidFill>
        </p:spPr>
        <p:txBody>
          <a:bodyPr vert="eaVert" wrap="square" rtlCol="0">
            <a:spAutoFit/>
          </a:bodyPr>
          <a:lstStyle/>
          <a:p>
            <a:r>
              <a:rPr lang="zh-CN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猜 猜志銘為什麼不開心？</a:t>
            </a:r>
            <a:endParaRPr lang="zh-HK" altLang="en-US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  <p:sp>
        <p:nvSpPr>
          <p:cNvPr id="4" name="星形: 五角 3">
            <a:extLst>
              <a:ext uri="{FF2B5EF4-FFF2-40B4-BE49-F238E27FC236}">
                <a16:creationId xmlns:a16="http://schemas.microsoft.com/office/drawing/2014/main" id="{01478209-D4C8-3A90-3E1C-FA524435D5C3}"/>
              </a:ext>
            </a:extLst>
          </p:cNvPr>
          <p:cNvSpPr/>
          <p:nvPr/>
        </p:nvSpPr>
        <p:spPr>
          <a:xfrm>
            <a:off x="1135899" y="3991316"/>
            <a:ext cx="206828" cy="206828"/>
          </a:xfrm>
          <a:prstGeom prst="star5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2446116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EA04D2-D7A1-E1C2-E113-4E43805A2B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動畫卡通, 卡通, 樹狀 的圖片&#10;&#10;AI 產生的內容可能不正確。">
            <a:extLst>
              <a:ext uri="{FF2B5EF4-FFF2-40B4-BE49-F238E27FC236}">
                <a16:creationId xmlns:a16="http://schemas.microsoft.com/office/drawing/2014/main" id="{D42F8B94-9AC9-E691-F9F7-38E187611D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3"/>
          <a:stretch>
            <a:fillRect/>
          </a:stretch>
        </p:blipFill>
        <p:spPr>
          <a:xfrm>
            <a:off x="1539732" y="0"/>
            <a:ext cx="94129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1262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33D223-EE38-E433-6DB0-5D8B26CEE9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卡通, 動畫卡通, 人的臉孔 的圖片&#10;&#10;AI 產生的內容可能不正確。">
            <a:extLst>
              <a:ext uri="{FF2B5EF4-FFF2-40B4-BE49-F238E27FC236}">
                <a16:creationId xmlns:a16="http://schemas.microsoft.com/office/drawing/2014/main" id="{70E1012B-7538-91A5-C708-42FA1F684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3"/>
          <a:stretch>
            <a:fillRect/>
          </a:stretch>
        </p:blipFill>
        <p:spPr>
          <a:xfrm>
            <a:off x="1539732" y="9427"/>
            <a:ext cx="9412955" cy="6858000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995829BF-2EBD-5B1C-2601-60CC8C6660A7}"/>
              </a:ext>
            </a:extLst>
          </p:cNvPr>
          <p:cNvSpPr txBox="1"/>
          <p:nvPr/>
        </p:nvSpPr>
        <p:spPr>
          <a:xfrm>
            <a:off x="524069" y="2733462"/>
            <a:ext cx="1015663" cy="4124537"/>
          </a:xfrm>
          <a:prstGeom prst="rect">
            <a:avLst/>
          </a:prstGeom>
          <a:solidFill>
            <a:schemeClr val="bg1"/>
          </a:solidFill>
        </p:spPr>
        <p:txBody>
          <a:bodyPr vert="eaVert" wrap="square" rtlCol="0">
            <a:spAutoFit/>
          </a:bodyPr>
          <a:lstStyle/>
          <a:p>
            <a:r>
              <a:rPr lang="en-US" altLang="zh-CN" dirty="0">
                <a:latin typeface="新細明體" panose="02020500000000000000" pitchFamily="18" charset="-120"/>
                <a:ea typeface="新細明體" panose="02020500000000000000" pitchFamily="18" charset="-120"/>
              </a:rPr>
              <a:t>1. </a:t>
            </a:r>
            <a:r>
              <a:rPr lang="zh-CN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志銘在幹什麼？遊戲裏認識了什麼人？</a:t>
            </a:r>
            <a:r>
              <a:rPr lang="en-US" altLang="zh-CN" dirty="0">
                <a:latin typeface="新細明體" panose="02020500000000000000" pitchFamily="18" charset="-120"/>
                <a:ea typeface="新細明體" panose="02020500000000000000" pitchFamily="18" charset="-120"/>
              </a:rPr>
              <a:t>2. </a:t>
            </a:r>
            <a:r>
              <a:rPr lang="zh-TW" altLang="zh-HK" dirty="0">
                <a:latin typeface="新細明體" panose="02020500000000000000" pitchFamily="18" charset="-120"/>
                <a:ea typeface="新細明體" panose="02020500000000000000" pitchFamily="18" charset="-120"/>
              </a:rPr>
              <a:t>可</a:t>
            </a:r>
            <a:r>
              <a:rPr lang="zh-CN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否</a:t>
            </a:r>
            <a:r>
              <a:rPr lang="zh-TW" altLang="zh-HK" dirty="0">
                <a:latin typeface="新細明體" panose="02020500000000000000" pitchFamily="18" charset="-120"/>
                <a:ea typeface="新細明體" panose="02020500000000000000" pitchFamily="18" charset="-120"/>
              </a:rPr>
              <a:t>隨便將自己身體照片分享</a:t>
            </a:r>
            <a:r>
              <a:rPr lang="zh-CN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給</a:t>
            </a:r>
            <a:r>
              <a:rPr lang="zh-TW" altLang="zh-HK" dirty="0">
                <a:latin typeface="新細明體" panose="02020500000000000000" pitchFamily="18" charset="-120"/>
                <a:ea typeface="新細明體" panose="02020500000000000000" pitchFamily="18" charset="-120"/>
              </a:rPr>
              <a:t>陌生人？有沒有玩過手機遊戲？請分享。</a:t>
            </a:r>
          </a:p>
        </p:txBody>
      </p:sp>
    </p:spTree>
    <p:extLst>
      <p:ext uri="{BB962C8B-B14F-4D97-AF65-F5344CB8AC3E}">
        <p14:creationId xmlns:p14="http://schemas.microsoft.com/office/powerpoint/2010/main" val="41617223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43D70F-4E95-2F75-D405-2CDCD09BC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卡通, 圖解, 動畫卡通 的圖片&#10;&#10;AI 產生的內容可能不正確。">
            <a:extLst>
              <a:ext uri="{FF2B5EF4-FFF2-40B4-BE49-F238E27FC236}">
                <a16:creationId xmlns:a16="http://schemas.microsoft.com/office/drawing/2014/main" id="{C1BB99A2-ED25-1B84-5147-824701B508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0"/>
          <a:stretch>
            <a:fillRect/>
          </a:stretch>
        </p:blipFill>
        <p:spPr>
          <a:xfrm>
            <a:off x="1516134" y="0"/>
            <a:ext cx="9436553" cy="6858000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3B74FC18-5B6B-3512-AAE9-B7A97329EBD2}"/>
              </a:ext>
            </a:extLst>
          </p:cNvPr>
          <p:cNvSpPr txBox="1"/>
          <p:nvPr/>
        </p:nvSpPr>
        <p:spPr>
          <a:xfrm>
            <a:off x="777470" y="76201"/>
            <a:ext cx="738664" cy="6781800"/>
          </a:xfrm>
          <a:prstGeom prst="rect">
            <a:avLst/>
          </a:prstGeom>
          <a:solidFill>
            <a:schemeClr val="bg1"/>
          </a:solidFill>
        </p:spPr>
        <p:txBody>
          <a:bodyPr vert="eaVert" wrap="square" rtlCol="0">
            <a:spAutoFit/>
          </a:bodyPr>
          <a:lstStyle/>
          <a:p>
            <a:pPr lvl="0"/>
            <a:r>
              <a:rPr lang="zh-CN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網絡上的女孩子是什麼？是好人還是壞人？你怎麼發現他是壞人？猜猜壞人想志銘做什麼？</a:t>
            </a:r>
            <a:endParaRPr lang="zh-TW" altLang="zh-HK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  <p:sp>
        <p:nvSpPr>
          <p:cNvPr id="4" name="星形: 五角 3">
            <a:extLst>
              <a:ext uri="{FF2B5EF4-FFF2-40B4-BE49-F238E27FC236}">
                <a16:creationId xmlns:a16="http://schemas.microsoft.com/office/drawing/2014/main" id="{9437E3E8-6D47-C59F-BBFE-60FADC87F612}"/>
              </a:ext>
            </a:extLst>
          </p:cNvPr>
          <p:cNvSpPr/>
          <p:nvPr/>
        </p:nvSpPr>
        <p:spPr>
          <a:xfrm>
            <a:off x="907241" y="2694215"/>
            <a:ext cx="206828" cy="206828"/>
          </a:xfrm>
          <a:prstGeom prst="star5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9777040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D74C0F-6F48-8FA2-C39D-DF9455F89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y2386">
            <a:hlinkClick r:id="" action="ppaction://media"/>
            <a:extLst>
              <a:ext uri="{FF2B5EF4-FFF2-40B4-BE49-F238E27FC236}">
                <a16:creationId xmlns:a16="http://schemas.microsoft.com/office/drawing/2014/main" id="{3A9B47BC-0FD5-E40F-FBF7-C12C9C66C0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69228" y="4578749"/>
            <a:ext cx="1501632" cy="1501632"/>
          </a:xfrm>
          <a:prstGeom prst="rect">
            <a:avLst/>
          </a:prstGeom>
        </p:spPr>
      </p:pic>
      <p:pic>
        <p:nvPicPr>
          <p:cNvPr id="3" name="圖片 2" descr="一張含有 動畫卡通, 文字, 兒童藝術, 卡通 的圖片&#10;&#10;AI 產生的內容可能不正確。">
            <a:extLst>
              <a:ext uri="{FF2B5EF4-FFF2-40B4-BE49-F238E27FC236}">
                <a16:creationId xmlns:a16="http://schemas.microsoft.com/office/drawing/2014/main" id="{2C3073C4-F547-C3C4-325C-4237F54E55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7"/>
          <a:stretch>
            <a:fillRect/>
          </a:stretch>
        </p:blipFill>
        <p:spPr>
          <a:xfrm>
            <a:off x="1404270" y="9427"/>
            <a:ext cx="9383459" cy="6858000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99A01CD3-3945-C032-9E96-0D7EE8D3F745}"/>
              </a:ext>
            </a:extLst>
          </p:cNvPr>
          <p:cNvSpPr txBox="1"/>
          <p:nvPr/>
        </p:nvSpPr>
        <p:spPr>
          <a:xfrm>
            <a:off x="665606" y="3189515"/>
            <a:ext cx="738664" cy="3668486"/>
          </a:xfrm>
          <a:prstGeom prst="rect">
            <a:avLst/>
          </a:prstGeom>
          <a:solidFill>
            <a:schemeClr val="bg1"/>
          </a:solidFill>
        </p:spPr>
        <p:txBody>
          <a:bodyPr vert="eaVert" wrap="square" rtlCol="0">
            <a:spAutoFit/>
          </a:bodyPr>
          <a:lstStyle/>
          <a:p>
            <a:r>
              <a:rPr lang="zh-CN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如果你是志銘，你會怎麼做？</a:t>
            </a:r>
            <a:r>
              <a:rPr lang="zh-TW" altLang="zh-HK" dirty="0">
                <a:latin typeface="新細明體" panose="02020500000000000000" pitchFamily="18" charset="-120"/>
                <a:ea typeface="新細明體" panose="02020500000000000000" pitchFamily="18" charset="-120"/>
              </a:rPr>
              <a:t> （報警）</a:t>
            </a:r>
            <a:r>
              <a:rPr lang="zh-CN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會告訴身邊信任的人嗎？</a:t>
            </a:r>
            <a:endParaRPr lang="zh-HK" altLang="en-US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  <p:sp>
        <p:nvSpPr>
          <p:cNvPr id="4" name="星形: 五角 3">
            <a:extLst>
              <a:ext uri="{FF2B5EF4-FFF2-40B4-BE49-F238E27FC236}">
                <a16:creationId xmlns:a16="http://schemas.microsoft.com/office/drawing/2014/main" id="{9FB0C90B-9392-6312-2EF6-902E37651BC5}"/>
              </a:ext>
            </a:extLst>
          </p:cNvPr>
          <p:cNvSpPr/>
          <p:nvPr/>
        </p:nvSpPr>
        <p:spPr>
          <a:xfrm>
            <a:off x="1067596" y="2933701"/>
            <a:ext cx="206828" cy="206828"/>
          </a:xfrm>
          <a:prstGeom prst="star5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252268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A04914-DEC3-57C4-D285-F6D026B978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眼鏡, 人的臉孔, 螢幕擷取畫面 的圖片&#10;&#10;AI 產生的內容可能不正確。">
            <a:extLst>
              <a:ext uri="{FF2B5EF4-FFF2-40B4-BE49-F238E27FC236}">
                <a16:creationId xmlns:a16="http://schemas.microsoft.com/office/drawing/2014/main" id="{F09BC36D-CE41-46FF-BEA7-C6E77AC256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0"/>
          <a:stretch>
            <a:fillRect/>
          </a:stretch>
        </p:blipFill>
        <p:spPr>
          <a:xfrm>
            <a:off x="1516134" y="17047"/>
            <a:ext cx="9436553" cy="6858000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8D46FF79-35CF-8208-8CC4-E096A6E200E2}"/>
              </a:ext>
            </a:extLst>
          </p:cNvPr>
          <p:cNvSpPr txBox="1"/>
          <p:nvPr/>
        </p:nvSpPr>
        <p:spPr>
          <a:xfrm>
            <a:off x="777470" y="3934870"/>
            <a:ext cx="738664" cy="2923130"/>
          </a:xfrm>
          <a:prstGeom prst="rect">
            <a:avLst/>
          </a:prstGeom>
          <a:solidFill>
            <a:schemeClr val="bg1"/>
          </a:solidFill>
        </p:spPr>
        <p:txBody>
          <a:bodyPr vert="eaVert" wrap="square" rtlCol="0">
            <a:spAutoFit/>
          </a:bodyPr>
          <a:lstStyle/>
          <a:p>
            <a:pPr lvl="0"/>
            <a:r>
              <a:rPr lang="zh-CN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網絡小衛士可以用什麼</a:t>
            </a:r>
            <a:r>
              <a:rPr lang="zh-TW" altLang="zh-HK" dirty="0">
                <a:latin typeface="新細明體" panose="02020500000000000000" pitchFamily="18" charset="-120"/>
                <a:ea typeface="新細明體" panose="02020500000000000000" pitchFamily="18" charset="-120"/>
              </a:rPr>
              <a:t>小法寶幫助</a:t>
            </a:r>
            <a:r>
              <a:rPr lang="zh-CN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找資料？</a:t>
            </a:r>
            <a:r>
              <a:rPr lang="zh-TW" altLang="zh-HK" dirty="0">
                <a:latin typeface="新細明體" panose="02020500000000000000" pitchFamily="18" charset="-120"/>
                <a:ea typeface="新細明體" panose="02020500000000000000" pitchFamily="18" charset="-12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79324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25B8195-CA30-5D08-E64A-5AFEE0209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11" name="0414.MP3">
            <a:hlinkClick r:id="" action="ppaction://media"/>
            <a:extLst>
              <a:ext uri="{FF2B5EF4-FFF2-40B4-BE49-F238E27FC236}">
                <a16:creationId xmlns:a16="http://schemas.microsoft.com/office/drawing/2014/main" id="{E85808AE-49FD-D316-9AA7-AF81B93F4B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805" y="4796314"/>
            <a:ext cx="1967024" cy="1967024"/>
          </a:xfrm>
          <a:prstGeom prst="rect">
            <a:avLst/>
          </a:prstGeom>
        </p:spPr>
      </p:pic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E89F480-8136-C569-D796-7D661E4313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 dirty="0"/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55760983-0B3B-2609-4C7E-1D9F607BDA32}"/>
              </a:ext>
            </a:extLst>
          </p:cNvPr>
          <p:cNvGrpSpPr/>
          <p:nvPr/>
        </p:nvGrpSpPr>
        <p:grpSpPr>
          <a:xfrm>
            <a:off x="838200" y="0"/>
            <a:ext cx="10643212" cy="6957060"/>
            <a:chOff x="774394" y="0"/>
            <a:chExt cx="10643212" cy="6957060"/>
          </a:xfrm>
        </p:grpSpPr>
        <p:pic>
          <p:nvPicPr>
            <p:cNvPr id="7" name="圖片 6" descr="一張含有 文字, 眼鏡, 人的臉孔, 螢幕擷取畫面 的圖片&#10;&#10;AI 產生的內容可能不正確。">
              <a:extLst>
                <a:ext uri="{FF2B5EF4-FFF2-40B4-BE49-F238E27FC236}">
                  <a16:creationId xmlns:a16="http://schemas.microsoft.com/office/drawing/2014/main" id="{61526DF3-A916-AFB6-09BB-14C55F054DF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50" t="56667" r="52745" b="7963"/>
            <a:stretch>
              <a:fillRect/>
            </a:stretch>
          </p:blipFill>
          <p:spPr>
            <a:xfrm>
              <a:off x="774394" y="0"/>
              <a:ext cx="10643212" cy="6957060"/>
            </a:xfrm>
            <a:prstGeom prst="rect">
              <a:avLst/>
            </a:prstGeom>
          </p:spPr>
        </p:pic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E18AAEE9-BEBB-AB5A-8F3A-2ACCB676E29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duotone>
                <a:schemeClr val="bg2">
                  <a:shade val="45000"/>
                  <a:satMod val="135000"/>
                </a:schemeClr>
                <a:prstClr val="white"/>
              </a:duotone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5345" b="7972"/>
            <a:stretch>
              <a:fillRect/>
            </a:stretch>
          </p:blipFill>
          <p:spPr bwMode="auto">
            <a:xfrm rot="16200000">
              <a:off x="596667" y="1064505"/>
              <a:ext cx="6012345" cy="5245407"/>
            </a:xfrm>
            <a:prstGeom prst="flowChartOffpageConnector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文字方塊 3">
            <a:extLst>
              <a:ext uri="{FF2B5EF4-FFF2-40B4-BE49-F238E27FC236}">
                <a16:creationId xmlns:a16="http://schemas.microsoft.com/office/drawing/2014/main" id="{E31A98C4-C82F-262E-A4C4-FA8333C9C67A}"/>
              </a:ext>
            </a:extLst>
          </p:cNvPr>
          <p:cNvSpPr txBox="1"/>
          <p:nvPr/>
        </p:nvSpPr>
        <p:spPr>
          <a:xfrm>
            <a:off x="432974" y="2583917"/>
            <a:ext cx="461665" cy="4274083"/>
          </a:xfrm>
          <a:prstGeom prst="rect">
            <a:avLst/>
          </a:prstGeom>
          <a:solidFill>
            <a:schemeClr val="bg1"/>
          </a:solidFill>
        </p:spPr>
        <p:txBody>
          <a:bodyPr vert="eaVert" wrap="square" rtlCol="0">
            <a:spAutoFit/>
          </a:bodyPr>
          <a:lstStyle/>
          <a:p>
            <a:pPr lvl="0"/>
            <a:endParaRPr lang="zh-TW" altLang="zh-HK" dirty="0"/>
          </a:p>
        </p:txBody>
      </p:sp>
    </p:spTree>
    <p:extLst>
      <p:ext uri="{BB962C8B-B14F-4D97-AF65-F5344CB8AC3E}">
        <p14:creationId xmlns:p14="http://schemas.microsoft.com/office/powerpoint/2010/main" val="3647193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3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552F9D-D28A-A4C0-F5FA-DB15920AB1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眼鏡, 人的臉孔, 螢幕擷取畫面 的圖片&#10;&#10;AI 產生的內容可能不正確。">
            <a:extLst>
              <a:ext uri="{FF2B5EF4-FFF2-40B4-BE49-F238E27FC236}">
                <a16:creationId xmlns:a16="http://schemas.microsoft.com/office/drawing/2014/main" id="{4BF6E186-C744-A00B-09C8-5F794BBA31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0"/>
          <a:stretch>
            <a:fillRect/>
          </a:stretch>
        </p:blipFill>
        <p:spPr>
          <a:xfrm>
            <a:off x="1516134" y="7620"/>
            <a:ext cx="9436553" cy="6858000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4D79CD1E-8962-112E-7015-274E4E62197D}"/>
              </a:ext>
            </a:extLst>
          </p:cNvPr>
          <p:cNvSpPr txBox="1"/>
          <p:nvPr/>
        </p:nvSpPr>
        <p:spPr>
          <a:xfrm>
            <a:off x="777470" y="2601615"/>
            <a:ext cx="738664" cy="4256385"/>
          </a:xfrm>
          <a:prstGeom prst="rect">
            <a:avLst/>
          </a:prstGeom>
          <a:solidFill>
            <a:schemeClr val="bg1"/>
          </a:solidFill>
        </p:spPr>
        <p:txBody>
          <a:bodyPr vert="eaVert" wrap="square" rtlCol="0">
            <a:spAutoFit/>
          </a:bodyPr>
          <a:lstStyle/>
          <a:p>
            <a:pPr lvl="0"/>
            <a:r>
              <a:rPr lang="zh-CN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你知道什麼事情可以與人不分享或分享？出示可分享及不可分享的事情圖片。</a:t>
            </a:r>
            <a:endParaRPr lang="zh-TW" altLang="zh-HK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315897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一張含有 文字, 戶外, 建築, 服裝 的圖片&#10;&#10;AI 產生的內容可能不正確。">
            <a:extLst>
              <a:ext uri="{FF2B5EF4-FFF2-40B4-BE49-F238E27FC236}">
                <a16:creationId xmlns:a16="http://schemas.microsoft.com/office/drawing/2014/main" id="{DAE7A709-5684-0DC9-3059-D77427C645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3" b="1461"/>
          <a:stretch>
            <a:fillRect/>
          </a:stretch>
        </p:blipFill>
        <p:spPr>
          <a:xfrm>
            <a:off x="1346548" y="0"/>
            <a:ext cx="9608755" cy="6858000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92FBBB13-9342-9754-22DC-81988F69CF68}"/>
              </a:ext>
            </a:extLst>
          </p:cNvPr>
          <p:cNvSpPr txBox="1"/>
          <p:nvPr/>
        </p:nvSpPr>
        <p:spPr>
          <a:xfrm>
            <a:off x="884883" y="3722492"/>
            <a:ext cx="461665" cy="3135507"/>
          </a:xfrm>
          <a:prstGeom prst="rect">
            <a:avLst/>
          </a:prstGeom>
          <a:solidFill>
            <a:schemeClr val="bg1"/>
          </a:solidFill>
        </p:spPr>
        <p:txBody>
          <a:bodyPr vert="eaVert" wrap="square" rtlCol="0">
            <a:spAutoFit/>
          </a:bodyPr>
          <a:lstStyle/>
          <a:p>
            <a:pPr lvl="0"/>
            <a:r>
              <a:rPr lang="zh-CN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綱絡裏的人不是女孩，是誰？</a:t>
            </a:r>
            <a:endParaRPr lang="zh-TW" altLang="zh-HK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  <p:sp>
        <p:nvSpPr>
          <p:cNvPr id="3" name="星形: 五角 2">
            <a:extLst>
              <a:ext uri="{FF2B5EF4-FFF2-40B4-BE49-F238E27FC236}">
                <a16:creationId xmlns:a16="http://schemas.microsoft.com/office/drawing/2014/main" id="{C403F273-8241-C651-37BE-4AEE94FD0900}"/>
              </a:ext>
            </a:extLst>
          </p:cNvPr>
          <p:cNvSpPr/>
          <p:nvPr/>
        </p:nvSpPr>
        <p:spPr>
          <a:xfrm>
            <a:off x="1030792" y="3461658"/>
            <a:ext cx="206828" cy="206828"/>
          </a:xfrm>
          <a:prstGeom prst="star5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522781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6AFAFD-DF16-FED8-BB99-0CA3140910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一張含有 文字, 卡通, 圖解, 動畫卡通 的圖片&#10;&#10;AI 產生的內容可能不正確。">
            <a:extLst>
              <a:ext uri="{FF2B5EF4-FFF2-40B4-BE49-F238E27FC236}">
                <a16:creationId xmlns:a16="http://schemas.microsoft.com/office/drawing/2014/main" id="{EEC83F89-BB7B-ABF1-192C-384ECB3C68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5" b="1187"/>
          <a:stretch>
            <a:fillRect/>
          </a:stretch>
        </p:blipFill>
        <p:spPr>
          <a:xfrm>
            <a:off x="1290181" y="50136"/>
            <a:ext cx="9493731" cy="6817291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73E1D513-653E-DDDC-2C14-330901E7E3EA}"/>
              </a:ext>
            </a:extLst>
          </p:cNvPr>
          <p:cNvSpPr txBox="1"/>
          <p:nvPr/>
        </p:nvSpPr>
        <p:spPr>
          <a:xfrm>
            <a:off x="828516" y="2830287"/>
            <a:ext cx="461665" cy="4027714"/>
          </a:xfrm>
          <a:prstGeom prst="rect">
            <a:avLst/>
          </a:prstGeom>
          <a:solidFill>
            <a:schemeClr val="bg1"/>
          </a:solidFill>
        </p:spPr>
        <p:txBody>
          <a:bodyPr vert="eaVert" wrap="square" rtlCol="0">
            <a:spAutoFit/>
          </a:bodyPr>
          <a:lstStyle/>
          <a:p>
            <a:pPr lvl="0"/>
            <a:r>
              <a:rPr lang="zh-CN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壞人如何表情如何？為什麼這麼害怕？</a:t>
            </a:r>
            <a:endParaRPr lang="zh-TW" altLang="zh-HK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  <p:sp>
        <p:nvSpPr>
          <p:cNvPr id="3" name="星形: 五角 2">
            <a:extLst>
              <a:ext uri="{FF2B5EF4-FFF2-40B4-BE49-F238E27FC236}">
                <a16:creationId xmlns:a16="http://schemas.microsoft.com/office/drawing/2014/main" id="{BD96EF35-DB82-39A9-D111-68117574F794}"/>
              </a:ext>
            </a:extLst>
          </p:cNvPr>
          <p:cNvSpPr/>
          <p:nvPr/>
        </p:nvSpPr>
        <p:spPr>
          <a:xfrm>
            <a:off x="955935" y="2530930"/>
            <a:ext cx="206828" cy="206828"/>
          </a:xfrm>
          <a:prstGeom prst="star5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5638114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D333BB-7279-802F-14EB-CF1D1980A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日本動畫, 文字, 卡通, 動畫卡通 的圖片&#10;&#10;AI 產生的內容可能不正確。">
            <a:extLst>
              <a:ext uri="{FF2B5EF4-FFF2-40B4-BE49-F238E27FC236}">
                <a16:creationId xmlns:a16="http://schemas.microsoft.com/office/drawing/2014/main" id="{896DD0C1-188A-91EB-4BAA-B552B1E30A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4"/>
          <a:stretch>
            <a:fillRect/>
          </a:stretch>
        </p:blipFill>
        <p:spPr>
          <a:xfrm>
            <a:off x="1634121" y="0"/>
            <a:ext cx="9318566" cy="6858000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C5203476-89E1-C7D8-CC11-FFCEFD57A773}"/>
              </a:ext>
            </a:extLst>
          </p:cNvPr>
          <p:cNvSpPr txBox="1"/>
          <p:nvPr/>
        </p:nvSpPr>
        <p:spPr>
          <a:xfrm>
            <a:off x="891753" y="4691743"/>
            <a:ext cx="738664" cy="2166257"/>
          </a:xfrm>
          <a:prstGeom prst="rect">
            <a:avLst/>
          </a:prstGeom>
          <a:solidFill>
            <a:schemeClr val="bg1"/>
          </a:solidFill>
        </p:spPr>
        <p:txBody>
          <a:bodyPr vert="eaVert" wrap="square" rtlCol="0">
            <a:spAutoFit/>
          </a:bodyPr>
          <a:lstStyle/>
          <a:p>
            <a:pPr lvl="0"/>
            <a:r>
              <a:rPr lang="zh-CN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男孩子的表情怎樣？心情如何？</a:t>
            </a:r>
            <a:endParaRPr lang="zh-HK" altLang="en-US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114490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205C38-C71C-FF40-535B-ECD9A1BCB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卡通, 服裝, 動畫卡通, 文字 的圖片&#10;&#10;AI 產生的內容可能不正確。">
            <a:extLst>
              <a:ext uri="{FF2B5EF4-FFF2-40B4-BE49-F238E27FC236}">
                <a16:creationId xmlns:a16="http://schemas.microsoft.com/office/drawing/2014/main" id="{9E38AF81-72D7-C197-8EA1-1A9FDFA2E0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4" b="731"/>
          <a:stretch>
            <a:fillRect/>
          </a:stretch>
        </p:blipFill>
        <p:spPr>
          <a:xfrm>
            <a:off x="1396652" y="-5142"/>
            <a:ext cx="9500992" cy="6863142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0DC7C7FE-2E14-8932-6F7C-69C8423DF604}"/>
              </a:ext>
            </a:extLst>
          </p:cNvPr>
          <p:cNvSpPr txBox="1"/>
          <p:nvPr/>
        </p:nvSpPr>
        <p:spPr>
          <a:xfrm>
            <a:off x="349674" y="4346532"/>
            <a:ext cx="1015663" cy="2511468"/>
          </a:xfrm>
          <a:prstGeom prst="rect">
            <a:avLst/>
          </a:prstGeom>
          <a:solidFill>
            <a:schemeClr val="bg1"/>
          </a:solidFill>
        </p:spPr>
        <p:txBody>
          <a:bodyPr vert="eaVert" wrap="square" rtlCol="0">
            <a:spAutoFit/>
          </a:bodyPr>
          <a:lstStyle/>
          <a:p>
            <a:pPr lvl="0"/>
            <a:r>
              <a:rPr lang="zh-CN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總結：</a:t>
            </a:r>
            <a:endParaRPr lang="en-US" altLang="zh-CN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lang="en-US" altLang="zh-CN" dirty="0">
                <a:latin typeface="新細明體" panose="02020500000000000000" pitchFamily="18" charset="-120"/>
                <a:ea typeface="新細明體" panose="02020500000000000000" pitchFamily="18" charset="-120"/>
              </a:rPr>
              <a:t>1.</a:t>
            </a:r>
            <a:r>
              <a:rPr lang="zh-CN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不可分享個人私隱。</a:t>
            </a:r>
            <a:endParaRPr lang="zh-TW" altLang="zh-HK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lvl="0"/>
            <a:r>
              <a:rPr lang="en-US" altLang="zh-CN" dirty="0">
                <a:latin typeface="新細明體" panose="02020500000000000000" pitchFamily="18" charset="-120"/>
                <a:ea typeface="新細明體" panose="02020500000000000000" pitchFamily="18" charset="-120"/>
              </a:rPr>
              <a:t>2. </a:t>
            </a:r>
            <a:r>
              <a:rPr lang="zh-CN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遇事情告訴信任的人。</a:t>
            </a:r>
            <a:endParaRPr lang="en-US" altLang="zh-CN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171906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5C1200-7694-082B-E709-65A4011D4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40E21A02-9A1F-10B5-AF7F-9288192A38A2}"/>
              </a:ext>
            </a:extLst>
          </p:cNvPr>
          <p:cNvSpPr txBox="1"/>
          <p:nvPr/>
        </p:nvSpPr>
        <p:spPr>
          <a:xfrm>
            <a:off x="1110640" y="2395752"/>
            <a:ext cx="10459233" cy="3726493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1104099"/>
              </a:avLst>
            </a:prstTxWarp>
            <a:spAutoFit/>
          </a:bodyPr>
          <a:lstStyle/>
          <a:p>
            <a:r>
              <a:rPr lang="zh-TW" altLang="zh-HK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提防騙子要小心</a:t>
            </a:r>
            <a:r>
              <a:rPr lang="en-US" altLang="zh-TW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zh-HK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兒童上網要謹慎</a:t>
            </a:r>
            <a:r>
              <a:rPr lang="en-US" altLang="zh-TW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zh-HK" altLang="en-US" sz="6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 descr="一張含有 卡通, 圖解 的圖片&#10;&#10;AI 產生的內容可能不正確。">
            <a:extLst>
              <a:ext uri="{FF2B5EF4-FFF2-40B4-BE49-F238E27FC236}">
                <a16:creationId xmlns:a16="http://schemas.microsoft.com/office/drawing/2014/main" id="{8D2E16CE-744B-2F0C-5C12-C4224ACE377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98" b="6417"/>
          <a:stretch>
            <a:fillRect/>
          </a:stretch>
        </p:blipFill>
        <p:spPr>
          <a:xfrm>
            <a:off x="5093919" y="56367"/>
            <a:ext cx="2243178" cy="1841326"/>
          </a:xfrm>
          <a:prstGeom prst="ellipse">
            <a:avLst/>
          </a:prstGeom>
        </p:spPr>
      </p:pic>
      <p:pic>
        <p:nvPicPr>
          <p:cNvPr id="5" name="圖片 4" descr="一張含有 卡通, 美工圖案, 動畫卡通, 動畫 的圖片&#10;&#10;AI 產生的內容可能不正確。">
            <a:extLst>
              <a:ext uri="{FF2B5EF4-FFF2-40B4-BE49-F238E27FC236}">
                <a16:creationId xmlns:a16="http://schemas.microsoft.com/office/drawing/2014/main" id="{5538F406-A18F-08DD-C4EF-3EB663B572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429000"/>
            <a:ext cx="2194965" cy="3482236"/>
          </a:xfrm>
          <a:prstGeom prst="rect">
            <a:avLst/>
          </a:prstGeom>
        </p:spPr>
      </p:pic>
      <p:pic>
        <p:nvPicPr>
          <p:cNvPr id="8" name="圖片 7" descr="一張含有 美工圖案, 圖畫, 圖解, 兒童藝術 的圖片&#10;&#10;AI 產生的內容可能不正確。">
            <a:extLst>
              <a:ext uri="{FF2B5EF4-FFF2-40B4-BE49-F238E27FC236}">
                <a16:creationId xmlns:a16="http://schemas.microsoft.com/office/drawing/2014/main" id="{87569011-EE37-03E5-FA94-61EDA288CF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5762" y="3249763"/>
            <a:ext cx="2640238" cy="3746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8319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C01ED4-70EC-FD73-2D63-147BBFE69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y2386">
            <a:hlinkClick r:id="" action="ppaction://media"/>
            <a:extLst>
              <a:ext uri="{FF2B5EF4-FFF2-40B4-BE49-F238E27FC236}">
                <a16:creationId xmlns:a16="http://schemas.microsoft.com/office/drawing/2014/main" id="{E22062E9-4B55-5B4E-BE4C-6628F4C3AE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98104" y="3303033"/>
            <a:ext cx="1764513" cy="1764513"/>
          </a:xfrm>
          <a:prstGeom prst="rect">
            <a:avLst/>
          </a:prstGeom>
        </p:spPr>
      </p:pic>
      <p:pic>
        <p:nvPicPr>
          <p:cNvPr id="3" name="圖片 2" descr="一張含有 文字, 動畫卡通, 圖解, 卡通 的圖片&#10;&#10;AI 產生的內容可能不正確。">
            <a:extLst>
              <a:ext uri="{FF2B5EF4-FFF2-40B4-BE49-F238E27FC236}">
                <a16:creationId xmlns:a16="http://schemas.microsoft.com/office/drawing/2014/main" id="{90843807-8CF3-CB4F-82B8-6B9B718E73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5"/>
          <a:stretch>
            <a:fillRect/>
          </a:stretch>
        </p:blipFill>
        <p:spPr>
          <a:xfrm>
            <a:off x="1640021" y="0"/>
            <a:ext cx="9312666" cy="6858000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DDB85481-ADEE-0486-4244-AAED60E6DBFA}"/>
              </a:ext>
            </a:extLst>
          </p:cNvPr>
          <p:cNvSpPr txBox="1"/>
          <p:nvPr/>
        </p:nvSpPr>
        <p:spPr>
          <a:xfrm>
            <a:off x="618786" y="5067546"/>
            <a:ext cx="1015663" cy="1790454"/>
          </a:xfrm>
          <a:prstGeom prst="rect">
            <a:avLst/>
          </a:prstGeom>
          <a:solidFill>
            <a:schemeClr val="bg1"/>
          </a:solidFill>
        </p:spPr>
        <p:txBody>
          <a:bodyPr vert="eaVert" wrap="square" rtlCol="0">
            <a:spAutoFit/>
          </a:bodyPr>
          <a:lstStyle/>
          <a:p>
            <a:pPr lvl="0"/>
            <a:r>
              <a:rPr lang="zh-CN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男孩子不開心，網絡小衛士用什麼法寶幫助他？</a:t>
            </a:r>
            <a:endParaRPr lang="zh-HK" altLang="en-US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528053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F0DA5A-7854-EAE9-2D08-BBB5A678F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卡通, 動畫卡通, 虛構小說 的圖片&#10;&#10;AI 產生的內容可能不正確。">
            <a:extLst>
              <a:ext uri="{FF2B5EF4-FFF2-40B4-BE49-F238E27FC236}">
                <a16:creationId xmlns:a16="http://schemas.microsoft.com/office/drawing/2014/main" id="{6D1CF6C5-D8A4-B6A9-E850-AA55A14284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7"/>
          <a:stretch>
            <a:fillRect/>
          </a:stretch>
        </p:blipFill>
        <p:spPr>
          <a:xfrm>
            <a:off x="1514703" y="0"/>
            <a:ext cx="9383459" cy="6858000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0720CDF2-27E2-3D6C-DC5B-C3AF65718D73}"/>
              </a:ext>
            </a:extLst>
          </p:cNvPr>
          <p:cNvSpPr txBox="1"/>
          <p:nvPr/>
        </p:nvSpPr>
        <p:spPr>
          <a:xfrm>
            <a:off x="499040" y="4648200"/>
            <a:ext cx="1015663" cy="2209800"/>
          </a:xfrm>
          <a:prstGeom prst="rect">
            <a:avLst/>
          </a:prstGeom>
          <a:solidFill>
            <a:schemeClr val="bg1"/>
          </a:solidFill>
        </p:spPr>
        <p:txBody>
          <a:bodyPr vert="eaVert" wrap="square" rtlCol="0">
            <a:spAutoFit/>
          </a:bodyPr>
          <a:lstStyle/>
          <a:p>
            <a:pPr lvl="0"/>
            <a:r>
              <a:rPr lang="zh-CN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     男孩子仍然不開心，網絡小衛士用什麼法寶幫助他？</a:t>
            </a:r>
            <a:endParaRPr lang="zh-HK" altLang="en-US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  <p:sp>
        <p:nvSpPr>
          <p:cNvPr id="4" name="星形: 五角 3">
            <a:extLst>
              <a:ext uri="{FF2B5EF4-FFF2-40B4-BE49-F238E27FC236}">
                <a16:creationId xmlns:a16="http://schemas.microsoft.com/office/drawing/2014/main" id="{2107A981-5664-CF52-3E9F-880376BD292D}"/>
              </a:ext>
            </a:extLst>
          </p:cNvPr>
          <p:cNvSpPr/>
          <p:nvPr/>
        </p:nvSpPr>
        <p:spPr>
          <a:xfrm>
            <a:off x="1190424" y="4697186"/>
            <a:ext cx="206828" cy="206828"/>
          </a:xfrm>
          <a:prstGeom prst="star5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3119399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8EEC7D-EF4C-A214-D373-CEB5EBC51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630">
            <a:hlinkClick r:id="" action="ppaction://media"/>
            <a:extLst>
              <a:ext uri="{FF2B5EF4-FFF2-40B4-BE49-F238E27FC236}">
                <a16:creationId xmlns:a16="http://schemas.microsoft.com/office/drawing/2014/main" id="{F8F6670D-66E2-A993-2CEE-18219DEB7A2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7873.0158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834789" y="1961971"/>
            <a:ext cx="2087951" cy="2087951"/>
          </a:xfrm>
          <a:prstGeom prst="rect">
            <a:avLst/>
          </a:prstGeom>
        </p:spPr>
      </p:pic>
      <p:grpSp>
        <p:nvGrpSpPr>
          <p:cNvPr id="4" name="群組 3">
            <a:extLst>
              <a:ext uri="{FF2B5EF4-FFF2-40B4-BE49-F238E27FC236}">
                <a16:creationId xmlns:a16="http://schemas.microsoft.com/office/drawing/2014/main" id="{A0B30009-455E-9020-4A22-6DBC1C28DE8C}"/>
              </a:ext>
            </a:extLst>
          </p:cNvPr>
          <p:cNvGrpSpPr/>
          <p:nvPr/>
        </p:nvGrpSpPr>
        <p:grpSpPr>
          <a:xfrm>
            <a:off x="381000" y="0"/>
            <a:ext cx="11429999" cy="6858000"/>
            <a:chOff x="6469390" y="270783"/>
            <a:chExt cx="3939885" cy="2363931"/>
          </a:xfrm>
        </p:grpSpPr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4013146D-7FC4-41BB-8B76-5B81993D703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69390" y="270783"/>
              <a:ext cx="3939885" cy="23639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07F2C953-7DFA-AD5B-291C-1C6CEE76D13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404515" y="755539"/>
              <a:ext cx="1398704" cy="1879175"/>
            </a:xfrm>
            <a:prstGeom prst="rect">
              <a:avLst/>
            </a:prstGeom>
          </p:spPr>
        </p:pic>
      </p:grpSp>
      <p:pic>
        <p:nvPicPr>
          <p:cNvPr id="3" name="圖片 2">
            <a:extLst>
              <a:ext uri="{FF2B5EF4-FFF2-40B4-BE49-F238E27FC236}">
                <a16:creationId xmlns:a16="http://schemas.microsoft.com/office/drawing/2014/main" id="{9AA947FC-2069-4A9C-A728-0DD1E75684B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8430" y="3511241"/>
            <a:ext cx="4387950" cy="3430580"/>
          </a:xfrm>
          <a:prstGeom prst="rect">
            <a:avLst/>
          </a:prstGeom>
        </p:spPr>
      </p:pic>
      <p:sp>
        <p:nvSpPr>
          <p:cNvPr id="7" name="星形: 五角 6">
            <a:extLst>
              <a:ext uri="{FF2B5EF4-FFF2-40B4-BE49-F238E27FC236}">
                <a16:creationId xmlns:a16="http://schemas.microsoft.com/office/drawing/2014/main" id="{3694E601-9122-D31F-8A18-AFF5B5C3D6BA}"/>
              </a:ext>
            </a:extLst>
          </p:cNvPr>
          <p:cNvSpPr/>
          <p:nvPr/>
        </p:nvSpPr>
        <p:spPr>
          <a:xfrm>
            <a:off x="174172" y="5019703"/>
            <a:ext cx="206828" cy="206828"/>
          </a:xfrm>
          <a:prstGeom prst="star5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1901305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8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F40AE2-A48F-D1EC-CC07-D22FE00D6D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卡通, 動畫卡通, 虛構小說 的圖片&#10;&#10;AI 產生的內容可能不正確。">
            <a:extLst>
              <a:ext uri="{FF2B5EF4-FFF2-40B4-BE49-F238E27FC236}">
                <a16:creationId xmlns:a16="http://schemas.microsoft.com/office/drawing/2014/main" id="{19EE1B02-1C29-B3D1-2908-A2697D8069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7"/>
          <a:stretch>
            <a:fillRect/>
          </a:stretch>
        </p:blipFill>
        <p:spPr>
          <a:xfrm>
            <a:off x="1514703" y="0"/>
            <a:ext cx="9383459" cy="6858000"/>
          </a:xfrm>
          <a:prstGeom prst="rect">
            <a:avLst/>
          </a:prstGeom>
        </p:spPr>
      </p:pic>
      <p:sp>
        <p:nvSpPr>
          <p:cNvPr id="2" name="星形: 五角 1">
            <a:extLst>
              <a:ext uri="{FF2B5EF4-FFF2-40B4-BE49-F238E27FC236}">
                <a16:creationId xmlns:a16="http://schemas.microsoft.com/office/drawing/2014/main" id="{BF37B08D-B145-3A9C-B6E2-CC48C9923FE9}"/>
              </a:ext>
            </a:extLst>
          </p:cNvPr>
          <p:cNvSpPr/>
          <p:nvPr/>
        </p:nvSpPr>
        <p:spPr>
          <a:xfrm>
            <a:off x="1244854" y="4697186"/>
            <a:ext cx="206828" cy="206828"/>
          </a:xfrm>
          <a:prstGeom prst="star5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030113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978C72-F206-8F7F-3E1B-FE0843A1BC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卡通, 動畫卡通, 圖解 的圖片&#10;&#10;AI 產生的內容可能不正確。">
            <a:extLst>
              <a:ext uri="{FF2B5EF4-FFF2-40B4-BE49-F238E27FC236}">
                <a16:creationId xmlns:a16="http://schemas.microsoft.com/office/drawing/2014/main" id="{BA0E0E93-E575-36EC-1E44-5091026123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3"/>
          <a:stretch>
            <a:fillRect/>
          </a:stretch>
        </p:blipFill>
        <p:spPr>
          <a:xfrm>
            <a:off x="1427868" y="0"/>
            <a:ext cx="9336264" cy="6858000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913D7251-C7DD-6F88-B565-4841BCD38AEE}"/>
              </a:ext>
            </a:extLst>
          </p:cNvPr>
          <p:cNvSpPr txBox="1"/>
          <p:nvPr/>
        </p:nvSpPr>
        <p:spPr>
          <a:xfrm>
            <a:off x="966203" y="5067546"/>
            <a:ext cx="461665" cy="1790454"/>
          </a:xfrm>
          <a:prstGeom prst="rect">
            <a:avLst/>
          </a:prstGeom>
          <a:solidFill>
            <a:schemeClr val="bg1"/>
          </a:solidFill>
        </p:spPr>
        <p:txBody>
          <a:bodyPr vert="eaVert" wrap="square" rtlCol="0">
            <a:spAutoFit/>
          </a:bodyPr>
          <a:lstStyle/>
          <a:p>
            <a:pPr lvl="0"/>
            <a:r>
              <a:rPr lang="zh-TW" altLang="zh-HK" dirty="0">
                <a:latin typeface="新細明體" panose="02020500000000000000" pitchFamily="18" charset="-120"/>
                <a:ea typeface="新細明體" panose="02020500000000000000" pitchFamily="18" charset="-120"/>
              </a:rPr>
              <a:t>小法寶</a:t>
            </a:r>
            <a:r>
              <a:rPr lang="zh-CN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解決問題</a:t>
            </a:r>
            <a:endParaRPr lang="zh-HK" altLang="en-US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557796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C2BA3F7-83E8-3117-42CD-6679C662A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D11FB25-8B86-0643-93CB-B97D3A5FD2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 dirty="0"/>
          </a:p>
        </p:txBody>
      </p:sp>
      <p:pic>
        <p:nvPicPr>
          <p:cNvPr id="7" name="0414.MP3">
            <a:hlinkClick r:id="" action="ppaction://media"/>
            <a:extLst>
              <a:ext uri="{FF2B5EF4-FFF2-40B4-BE49-F238E27FC236}">
                <a16:creationId xmlns:a16="http://schemas.microsoft.com/office/drawing/2014/main" id="{2ACCD429-B467-9E53-CB10-861BB56EC8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20413" y="5841479"/>
            <a:ext cx="553146" cy="553146"/>
          </a:xfrm>
          <a:prstGeom prst="rect">
            <a:avLst/>
          </a:prstGeom>
        </p:spPr>
      </p:pic>
      <p:grpSp>
        <p:nvGrpSpPr>
          <p:cNvPr id="4" name="群組 3">
            <a:extLst>
              <a:ext uri="{FF2B5EF4-FFF2-40B4-BE49-F238E27FC236}">
                <a16:creationId xmlns:a16="http://schemas.microsoft.com/office/drawing/2014/main" id="{05E9AAE5-DA16-A869-6C5A-EEE1F973B7C0}"/>
              </a:ext>
            </a:extLst>
          </p:cNvPr>
          <p:cNvGrpSpPr/>
          <p:nvPr/>
        </p:nvGrpSpPr>
        <p:grpSpPr>
          <a:xfrm>
            <a:off x="2402336" y="-4756"/>
            <a:ext cx="6982870" cy="6862756"/>
            <a:chOff x="6091565" y="878853"/>
            <a:chExt cx="4762500" cy="4680579"/>
          </a:xfrm>
        </p:grpSpPr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29B673E1-F963-3C3D-7568-7E5225340F9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720"/>
            <a:stretch>
              <a:fillRect/>
            </a:stretch>
          </p:blipFill>
          <p:spPr bwMode="auto">
            <a:xfrm>
              <a:off x="6091565" y="878853"/>
              <a:ext cx="4762500" cy="46805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2BC5C791-D1D6-4A6A-0C1C-5C2DB93AFF3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255839" y="2775136"/>
              <a:ext cx="2274263" cy="2700687"/>
            </a:xfrm>
            <a:prstGeom prst="rect">
              <a:avLst/>
            </a:prstGeom>
          </p:spPr>
        </p:pic>
      </p:grpSp>
      <p:pic>
        <p:nvPicPr>
          <p:cNvPr id="8" name="圖片 7">
            <a:extLst>
              <a:ext uri="{FF2B5EF4-FFF2-40B4-BE49-F238E27FC236}">
                <a16:creationId xmlns:a16="http://schemas.microsoft.com/office/drawing/2014/main" id="{B87B81CC-B615-FFDA-0CD4-2986154C67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74"/>
          <a:stretch>
            <a:fillRect/>
          </a:stretch>
        </p:blipFill>
        <p:spPr>
          <a:xfrm>
            <a:off x="2683007" y="27047"/>
            <a:ext cx="3717793" cy="2089752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E1EBD499-42EB-837F-FC6D-C59C350F655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74"/>
          <a:stretch>
            <a:fillRect/>
          </a:stretch>
        </p:blipFill>
        <p:spPr>
          <a:xfrm>
            <a:off x="5948084" y="-16970"/>
            <a:ext cx="3717793" cy="2089752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2F4B2960-A62A-1FE2-3B26-BA46D43324E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74"/>
          <a:stretch>
            <a:fillRect/>
          </a:stretch>
        </p:blipFill>
        <p:spPr>
          <a:xfrm>
            <a:off x="2378207" y="4706954"/>
            <a:ext cx="3717793" cy="2089752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55BC0429-E661-3053-600A-63CA0E015DC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74"/>
          <a:stretch>
            <a:fillRect/>
          </a:stretch>
        </p:blipFill>
        <p:spPr>
          <a:xfrm>
            <a:off x="5948084" y="4626863"/>
            <a:ext cx="3717793" cy="2204090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B7C34CF0-5E76-5FCD-480A-81E3F6779DF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74"/>
          <a:stretch>
            <a:fillRect/>
          </a:stretch>
        </p:blipFill>
        <p:spPr>
          <a:xfrm>
            <a:off x="2378207" y="3227057"/>
            <a:ext cx="2523777" cy="1418602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9850B556-3CD8-D3E9-0DC4-1995C1E9201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74"/>
          <a:stretch>
            <a:fillRect/>
          </a:stretch>
        </p:blipFill>
        <p:spPr>
          <a:xfrm>
            <a:off x="7063658" y="3100371"/>
            <a:ext cx="2523777" cy="1418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178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3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77F096-4B3B-788E-6A54-FDC070905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圖解, 兒童藝術, 動畫卡通 的圖片&#10;&#10;AI 產生的內容可能不正確。">
            <a:extLst>
              <a:ext uri="{FF2B5EF4-FFF2-40B4-BE49-F238E27FC236}">
                <a16:creationId xmlns:a16="http://schemas.microsoft.com/office/drawing/2014/main" id="{3E436655-1FA6-C665-1077-DC0129E548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5" r="946"/>
          <a:stretch>
            <a:fillRect/>
          </a:stretch>
        </p:blipFill>
        <p:spPr>
          <a:xfrm>
            <a:off x="1474839" y="10886"/>
            <a:ext cx="9385873" cy="6858000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9C2391A3-CABB-29BA-C906-CFA8A42E7509}"/>
              </a:ext>
            </a:extLst>
          </p:cNvPr>
          <p:cNvSpPr txBox="1"/>
          <p:nvPr/>
        </p:nvSpPr>
        <p:spPr>
          <a:xfrm>
            <a:off x="736175" y="4417728"/>
            <a:ext cx="738664" cy="2440272"/>
          </a:xfrm>
          <a:prstGeom prst="rect">
            <a:avLst/>
          </a:prstGeom>
          <a:solidFill>
            <a:schemeClr val="bg1"/>
          </a:solidFill>
        </p:spPr>
        <p:txBody>
          <a:bodyPr vert="eaVert" wrap="square" rtlCol="0">
            <a:spAutoFit/>
          </a:bodyPr>
          <a:lstStyle/>
          <a:p>
            <a:r>
              <a:rPr lang="zh-CN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小善還派出誰來關心</a:t>
            </a:r>
            <a:r>
              <a:rPr lang="zh-TW" altLang="zh-HK" dirty="0">
                <a:latin typeface="新細明體" panose="02020500000000000000" pitchFamily="18" charset="-120"/>
                <a:ea typeface="新細明體" panose="02020500000000000000" pitchFamily="18" charset="-120"/>
              </a:rPr>
              <a:t>男孩</a:t>
            </a:r>
            <a:r>
              <a:rPr lang="zh-CN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子？</a:t>
            </a:r>
            <a:r>
              <a:rPr lang="zh-TW" altLang="zh-HK" dirty="0">
                <a:latin typeface="新細明體" panose="02020500000000000000" pitchFamily="18" charset="-120"/>
                <a:ea typeface="新細明體" panose="02020500000000000000" pitchFamily="18" charset="-120"/>
              </a:rPr>
              <a:t>現在的心情怎樣？</a:t>
            </a:r>
            <a:endParaRPr lang="zh-HK" altLang="en-US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77E85E1F-A400-4E0E-4E41-B41AA07ABA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74"/>
          <a:stretch>
            <a:fillRect/>
          </a:stretch>
        </p:blipFill>
        <p:spPr>
          <a:xfrm>
            <a:off x="6538727" y="3975768"/>
            <a:ext cx="3717793" cy="2089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2533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1286</TotalTime>
  <Words>235</Words>
  <Application>Microsoft Office PowerPoint</Application>
  <PresentationFormat>寬螢幕</PresentationFormat>
  <Paragraphs>18</Paragraphs>
  <Slides>21</Slides>
  <Notes>1</Notes>
  <HiddenSlides>0</HiddenSlides>
  <MMClips>5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27" baseType="lpstr">
      <vt:lpstr>新細明體</vt:lpstr>
      <vt:lpstr>標楷體</vt:lpstr>
      <vt:lpstr>Aptos</vt:lpstr>
      <vt:lpstr>Aptos Display</vt:lpstr>
      <vt:lpstr>Arial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叶倫</dc:creator>
  <cp:lastModifiedBy>叶倫</cp:lastModifiedBy>
  <cp:revision>52</cp:revision>
  <dcterms:created xsi:type="dcterms:W3CDTF">2026-01-14T06:43:10Z</dcterms:created>
  <dcterms:modified xsi:type="dcterms:W3CDTF">2026-05-11T06:16:26Z</dcterms:modified>
</cp:coreProperties>
</file>