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3" r:id="rId2"/>
    <p:sldId id="264" r:id="rId3"/>
    <p:sldId id="268" r:id="rId4"/>
    <p:sldId id="277" r:id="rId5"/>
    <p:sldId id="265" r:id="rId6"/>
    <p:sldId id="274" r:id="rId7"/>
    <p:sldId id="266" r:id="rId8"/>
    <p:sldId id="273" r:id="rId9"/>
    <p:sldId id="271" r:id="rId10"/>
    <p:sldId id="267" r:id="rId11"/>
    <p:sldId id="269" r:id="rId12"/>
    <p:sldId id="270" r:id="rId13"/>
    <p:sldId id="275" r:id="rId14"/>
    <p:sldId id="281" r:id="rId15"/>
    <p:sldId id="282" r:id="rId16"/>
    <p:sldId id="280" r:id="rId17"/>
    <p:sldId id="283" r:id="rId18"/>
    <p:sldId id="284" r:id="rId19"/>
    <p:sldId id="285" r:id="rId20"/>
    <p:sldId id="287" r:id="rId21"/>
    <p:sldId id="286" r:id="rId22"/>
    <p:sldId id="288" r:id="rId23"/>
    <p:sldId id="289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2923" autoAdjust="0"/>
  </p:normalViewPr>
  <p:slideViewPr>
    <p:cSldViewPr snapToGrid="0" snapToObjects="1">
      <p:cViewPr varScale="1">
        <p:scale>
          <a:sx n="59" d="100"/>
          <a:sy n="59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78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1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tile tx="0" ty="0" sx="100000" sy="100000" flip="x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@ChpGovHkChanne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obJIvRUzs4?feature=oembed" TargetMode="Externa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-8676186">
            <a:off x="1299989" y="1487716"/>
            <a:ext cx="1472259" cy="2136523"/>
          </a:xfrm>
          <a:custGeom>
            <a:avLst/>
            <a:gdLst/>
            <a:ahLst/>
            <a:cxnLst/>
            <a:rect l="l" t="t" r="r" b="b"/>
            <a:pathLst>
              <a:path w="2208388" h="3204784">
                <a:moveTo>
                  <a:pt x="0" y="0"/>
                </a:moveTo>
                <a:lnTo>
                  <a:pt x="2208388" y="0"/>
                </a:lnTo>
                <a:lnTo>
                  <a:pt x="2208388" y="3204784"/>
                </a:lnTo>
                <a:lnTo>
                  <a:pt x="0" y="3204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Freeform 7"/>
          <p:cNvSpPr/>
          <p:nvPr/>
        </p:nvSpPr>
        <p:spPr>
          <a:xfrm rot="-8676186">
            <a:off x="1299989" y="1393055"/>
            <a:ext cx="1472259" cy="2136523"/>
          </a:xfrm>
          <a:custGeom>
            <a:avLst/>
            <a:gdLst/>
            <a:ahLst/>
            <a:cxnLst/>
            <a:rect l="l" t="t" r="r" b="b"/>
            <a:pathLst>
              <a:path w="2208388" h="3204784">
                <a:moveTo>
                  <a:pt x="0" y="0"/>
                </a:moveTo>
                <a:lnTo>
                  <a:pt x="2208388" y="0"/>
                </a:lnTo>
                <a:lnTo>
                  <a:pt x="2208388" y="3204785"/>
                </a:lnTo>
                <a:lnTo>
                  <a:pt x="0" y="32047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Freeform 12"/>
          <p:cNvSpPr/>
          <p:nvPr/>
        </p:nvSpPr>
        <p:spPr>
          <a:xfrm rot="-10092489">
            <a:off x="8779636" y="2097204"/>
            <a:ext cx="1255194" cy="1314339"/>
          </a:xfrm>
          <a:custGeom>
            <a:avLst/>
            <a:gdLst/>
            <a:ahLst/>
            <a:cxnLst/>
            <a:rect l="l" t="t" r="r" b="b"/>
            <a:pathLst>
              <a:path w="1882791" h="1971509">
                <a:moveTo>
                  <a:pt x="0" y="0"/>
                </a:moveTo>
                <a:lnTo>
                  <a:pt x="1882791" y="0"/>
                </a:lnTo>
                <a:lnTo>
                  <a:pt x="1882791" y="1971510"/>
                </a:lnTo>
                <a:lnTo>
                  <a:pt x="0" y="19715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4AD227B1-6ED1-4E43-908A-CC3401CB125D}"/>
              </a:ext>
            </a:extLst>
          </p:cNvPr>
          <p:cNvSpPr txBox="1"/>
          <p:nvPr/>
        </p:nvSpPr>
        <p:spPr>
          <a:xfrm>
            <a:off x="2128950" y="909320"/>
            <a:ext cx="793410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7183"/>
              </a:lnSpc>
              <a:defRPr/>
            </a:pPr>
            <a:r>
              <a:rPr lang="zh-HK" altLang="en-US" sz="7183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晴雨表</a:t>
            </a:r>
            <a:endParaRPr lang="en-US" altLang="zh-HK" sz="667" b="1" u="sng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Open Dyslexic Bold"/>
              <a:sym typeface="Open Dyslexic Bold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C382F2D5-364F-460E-93A1-DA228150C644}"/>
              </a:ext>
            </a:extLst>
          </p:cNvPr>
          <p:cNvSpPr txBox="1"/>
          <p:nvPr/>
        </p:nvSpPr>
        <p:spPr>
          <a:xfrm>
            <a:off x="2116997" y="2058738"/>
            <a:ext cx="7934101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7183"/>
              </a:lnSpc>
              <a:defRPr/>
            </a:pPr>
            <a:r>
              <a:rPr lang="zh-HK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今天是</a:t>
            </a:r>
          </a:p>
          <a:p>
            <a:pPr algn="ctr" defTabSz="609630">
              <a:lnSpc>
                <a:spcPts val="7183"/>
              </a:lnSpc>
              <a:defRPr/>
            </a:pPr>
            <a:r>
              <a:rPr lang="en-US" altLang="zh-HK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2026</a:t>
            </a:r>
            <a:r>
              <a:rPr lang="zh-HK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年</a:t>
            </a:r>
            <a:r>
              <a:rPr lang="en-US" altLang="zh-HK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3</a:t>
            </a:r>
            <a:r>
              <a:rPr lang="zh-HK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月</a:t>
            </a:r>
            <a:r>
              <a:rPr lang="en-US" altLang="zh-HK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13</a:t>
            </a:r>
            <a:r>
              <a:rPr lang="zh-HK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日</a:t>
            </a:r>
          </a:p>
          <a:p>
            <a:pPr algn="ctr" defTabSz="609630">
              <a:lnSpc>
                <a:spcPts val="7183"/>
              </a:lnSpc>
              <a:defRPr/>
            </a:pPr>
            <a:r>
              <a:rPr lang="zh-HK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星期</a:t>
            </a:r>
            <a:r>
              <a:rPr lang="zh-TW" altLang="en-US" sz="7183" b="1" dirty="0">
                <a:solidFill>
                  <a:srgbClr val="4F629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Dyslexic Bold"/>
                <a:sym typeface="Open Dyslexic Bold"/>
              </a:rPr>
              <a:t>五</a:t>
            </a:r>
            <a:endParaRPr lang="en-US" altLang="zh-TW" sz="7183" b="1" dirty="0">
              <a:solidFill>
                <a:srgbClr val="4F6296"/>
              </a:solidFill>
              <a:latin typeface="標楷體" panose="03000509000000000000" pitchFamily="65" charset="-120"/>
              <a:ea typeface="標楷體" panose="03000509000000000000" pitchFamily="65" charset="-120"/>
              <a:cs typeface="Open Dyslexic Bold"/>
              <a:sym typeface="Open Dyslexic Bold"/>
            </a:endParaRPr>
          </a:p>
        </p:txBody>
      </p:sp>
      <p:pic>
        <p:nvPicPr>
          <p:cNvPr id="29" name="Picture 6">
            <a:extLst>
              <a:ext uri="{FF2B5EF4-FFF2-40B4-BE49-F238E27FC236}">
                <a16:creationId xmlns:a16="http://schemas.microsoft.com/office/drawing/2014/main" id="{71FF9C2D-CAE9-41CA-BA7F-AD75FE2A5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335" y="3929095"/>
            <a:ext cx="2286000" cy="22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4E9D6C4F-68F9-4510-998B-76898C7A5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74" y="4116394"/>
            <a:ext cx="2467849" cy="24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FAD602DF-FA11-46F6-B325-0CDAABB88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62" y="3973286"/>
            <a:ext cx="2467849" cy="246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10D8DF-66E1-A515-A8DD-A0587FC6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26C31AC-9F5F-71CE-F040-EC06C407E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200" y="388336"/>
            <a:ext cx="6070862" cy="588873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ADDFEBE-9781-71B5-124F-3B0C6A7B0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900" y="1880338"/>
            <a:ext cx="4533197" cy="439673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68A221B-E1F8-6F82-D32A-9F7B6B1A1C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640" b="48590"/>
          <a:stretch>
            <a:fillRect/>
          </a:stretch>
        </p:blipFill>
        <p:spPr>
          <a:xfrm>
            <a:off x="7596429" y="559700"/>
            <a:ext cx="3808363" cy="1299411"/>
          </a:xfrm>
          <a:prstGeom prst="rect">
            <a:avLst/>
          </a:prstGeom>
        </p:spPr>
      </p:pic>
      <p:pic>
        <p:nvPicPr>
          <p:cNvPr id="2" name="Picture 2" descr="主頁- 博博妙妙學古文">
            <a:extLst>
              <a:ext uri="{FF2B5EF4-FFF2-40B4-BE49-F238E27FC236}">
                <a16:creationId xmlns:a16="http://schemas.microsoft.com/office/drawing/2014/main" id="{BD4CE0BA-BA77-97E1-FF4E-CD196392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3" r="451"/>
          <a:stretch>
            <a:fillRect/>
          </a:stretch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42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527361-D48A-F81C-76E4-9C328ED8B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780C1020-CA7F-3B13-43BE-2EB62A779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3" r="451"/>
          <a:stretch>
            <a:fillRect/>
          </a:stretch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3D381C3-B37E-5E55-74B0-AF22394DD6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160" b="-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C16A645-A760-A4EF-14C6-852643A80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6675" y="1965341"/>
            <a:ext cx="4469472" cy="433546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134830B-08E9-FA2E-CB12-EB85023B9E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0632" b="35155"/>
          <a:stretch>
            <a:fillRect/>
          </a:stretch>
        </p:blipFill>
        <p:spPr>
          <a:xfrm>
            <a:off x="7947552" y="675728"/>
            <a:ext cx="3808363" cy="117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32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4B47A-B849-DA2A-B4C1-D627681E3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B8CDE402-3FD6-B4DC-42E6-8CC142CCD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3" r="451"/>
          <a:stretch>
            <a:fillRect/>
          </a:stretch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A77BCB5-00CE-F51A-40FF-0FAA726154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0958" b="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168AC9E-1774-3810-D814-C05869622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038" y="2000860"/>
            <a:ext cx="4435278" cy="429994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CF793BF-AFFE-D2D0-3418-A8C7651036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5039" b="19532"/>
          <a:stretch>
            <a:fillRect/>
          </a:stretch>
        </p:blipFill>
        <p:spPr>
          <a:xfrm>
            <a:off x="7997737" y="729602"/>
            <a:ext cx="3808363" cy="127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08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52082-28B2-2A02-1902-49A1890D8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CA01B014-E5B6-4A76-F44D-932ED53F1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3429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19F220E-0E22-FF8E-E6C4-6130D480DBB2}"/>
              </a:ext>
            </a:extLst>
          </p:cNvPr>
          <p:cNvSpPr txBox="1"/>
          <p:nvPr/>
        </p:nvSpPr>
        <p:spPr>
          <a:xfrm>
            <a:off x="4372430" y="2721858"/>
            <a:ext cx="4064000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500" b="1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遊戲時間</a:t>
            </a:r>
            <a:endParaRPr lang="zh-HK" altLang="en-US" sz="6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21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67093D-0AC7-00B3-06DD-D0860B14F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8493846-A00F-A9E7-99D5-7FA7883C9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66" y="643466"/>
            <a:ext cx="4175124" cy="55668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0848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4C708-8733-34F9-A313-6A2C24751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0C67984-540C-0746-F625-F320CC88D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70" y="643467"/>
            <a:ext cx="4178299" cy="557106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40609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10131-7999-6F41-A3A4-F7B0E919E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45374AC-7C2D-1C7E-D0B3-D6615CB5F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25"/>
          <a:stretch>
            <a:fillRect/>
          </a:stretch>
        </p:blipFill>
        <p:spPr>
          <a:xfrm>
            <a:off x="2067005" y="965201"/>
            <a:ext cx="4365838" cy="491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37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0047529-415F-D711-A72C-0CE34FB6C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70" y="643467"/>
            <a:ext cx="4178299" cy="55710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6460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5DC3EF9-0054-076A-A99D-C68A50608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66" y="643466"/>
            <a:ext cx="4175124" cy="55668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0819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3102B7B-D155-AC7B-6812-820191F76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70" y="643467"/>
            <a:ext cx="4178299" cy="55710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419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046F5686-2F99-4534-7362-F617ABC7D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80" y="3302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702CA75-E16C-4BAF-43FD-BE984B261613}"/>
              </a:ext>
            </a:extLst>
          </p:cNvPr>
          <p:cNvSpPr txBox="1"/>
          <p:nvPr/>
        </p:nvSpPr>
        <p:spPr>
          <a:xfrm>
            <a:off x="2956560" y="3172583"/>
            <a:ext cx="6096000" cy="512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zh-TW" altLang="en-US" sz="6500" b="1" dirty="0">
                <a:solidFill>
                  <a:srgbClr val="0F1115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為什麼要戴口罩？</a:t>
            </a:r>
          </a:p>
        </p:txBody>
      </p:sp>
    </p:spTree>
    <p:extLst>
      <p:ext uri="{BB962C8B-B14F-4D97-AF65-F5344CB8AC3E}">
        <p14:creationId xmlns:p14="http://schemas.microsoft.com/office/powerpoint/2010/main" val="2395314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5D7BA64-2635-2E6E-66F2-7AA08F98B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66" y="643466"/>
            <a:ext cx="4175124" cy="55668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5438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73F2745-D0D1-7002-37D3-17DB32B06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70" y="643467"/>
            <a:ext cx="4178299" cy="55710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63313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7301AF4-068A-CB36-F00E-7AFB001CB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66" y="643466"/>
            <a:ext cx="4175124" cy="55668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2458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D049D8-A4CE-94F4-1953-99352CD87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504" y="1303576"/>
            <a:ext cx="8618992" cy="45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16E86-2114-FE35-BE0E-42696D1D1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010C3682-ECB4-2C98-6F48-9BB2ED7E9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16" y="3631223"/>
            <a:ext cx="2479040" cy="247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D148870-CE07-4885-728D-933137B079D1}"/>
              </a:ext>
            </a:extLst>
          </p:cNvPr>
          <p:cNvSpPr txBox="1"/>
          <p:nvPr/>
        </p:nvSpPr>
        <p:spPr>
          <a:xfrm>
            <a:off x="2438400" y="2279233"/>
            <a:ext cx="60960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500" b="0" i="0" dirty="0">
                <a:solidFill>
                  <a:srgbClr val="333333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嚴重急性呼吸系統綜合症一般可在近距離透過飛沬傳播</a:t>
            </a:r>
            <a:endParaRPr lang="en-US" altLang="zh-TW" sz="3500" b="0" i="0" dirty="0">
              <a:solidFill>
                <a:srgbClr val="33333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3500" b="0" i="0" dirty="0">
              <a:solidFill>
                <a:srgbClr val="33333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5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口罩有預防飛沫傳染的功效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HK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A93662D-E769-E2A7-31DE-9CA60E9E5708}"/>
              </a:ext>
            </a:extLst>
          </p:cNvPr>
          <p:cNvSpPr txBox="1"/>
          <p:nvPr/>
        </p:nvSpPr>
        <p:spPr>
          <a:xfrm>
            <a:off x="2956560" y="1719703"/>
            <a:ext cx="6096000" cy="512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zh-TW" altLang="en-US" sz="6500" b="1" dirty="0">
                <a:solidFill>
                  <a:srgbClr val="0F1115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口罩</a:t>
            </a:r>
            <a:r>
              <a:rPr lang="zh-TW" altLang="en-US" sz="6500" b="1" dirty="0">
                <a:solidFill>
                  <a:srgbClr val="0F111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的功用</a:t>
            </a:r>
            <a:endParaRPr lang="zh-TW" altLang="en-US" sz="6500" b="1" dirty="0">
              <a:solidFill>
                <a:srgbClr val="0F1115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314" name="Picture 2" descr="防疫面罩【AH-249G】(非醫療口罩/防飛沫/透明口罩)-5入組| 抗菌/防護用品| Yahoo購物中心">
            <a:extLst>
              <a:ext uri="{FF2B5EF4-FFF2-40B4-BE49-F238E27FC236}">
                <a16:creationId xmlns:a16="http://schemas.microsoft.com/office/drawing/2014/main" id="{0837F251-AC5E-F86C-09C7-834A6920E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1" t="51905" r="6666" b="13175"/>
          <a:stretch>
            <a:fillRect/>
          </a:stretch>
        </p:blipFill>
        <p:spPr bwMode="auto">
          <a:xfrm>
            <a:off x="3628573" y="4538730"/>
            <a:ext cx="3272970" cy="173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089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C17D0-0BC8-C746-9099-48BDDCD96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FC5F099F-2AC9-98A8-D2D3-2A979B245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80" y="3302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2E17174-E824-E8B6-106B-E7596272C7D2}"/>
              </a:ext>
            </a:extLst>
          </p:cNvPr>
          <p:cNvSpPr txBox="1"/>
          <p:nvPr/>
        </p:nvSpPr>
        <p:spPr>
          <a:xfrm>
            <a:off x="2804160" y="2178593"/>
            <a:ext cx="6096000" cy="405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HK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傳染病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3599B0D-EBE3-9688-9D64-7276242BD51C}"/>
              </a:ext>
            </a:extLst>
          </p:cNvPr>
          <p:cNvSpPr txBox="1"/>
          <p:nvPr/>
        </p:nvSpPr>
        <p:spPr>
          <a:xfrm>
            <a:off x="2265680" y="2706605"/>
            <a:ext cx="609600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呼吸道合胞病毒感染</a:t>
            </a:r>
            <a:endParaRPr lang="en-US" altLang="zh-TW" sz="30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季節性流行性感冒</a:t>
            </a:r>
            <a:endParaRPr lang="en-US" altLang="zh-TW" sz="30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人類偏肺病毒感染</a:t>
            </a:r>
            <a:endParaRPr lang="en-US" altLang="zh-TW" sz="30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手足口病</a:t>
            </a:r>
            <a:endParaRPr lang="en-US" altLang="zh-TW" sz="30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 ……</a:t>
            </a:r>
            <a:endParaRPr lang="zh-TW" altLang="en-US" sz="30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br>
              <a:rPr lang="zh-TW" altLang="en-US" dirty="0"/>
            </a:br>
            <a:endParaRPr lang="zh-HK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B00DE80-737D-CC51-514F-79C3EE11D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946" y="865286"/>
            <a:ext cx="4858428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6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47059-821E-D4B6-8294-5E9B6CB5F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A0BC6ABE-D8BF-B3AF-7CBF-5DC56FF57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280" y="44196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0167FC1-71DF-5761-E1C0-E00160A6B3A1}"/>
              </a:ext>
            </a:extLst>
          </p:cNvPr>
          <p:cNvSpPr txBox="1"/>
          <p:nvPr/>
        </p:nvSpPr>
        <p:spPr>
          <a:xfrm>
            <a:off x="2557278" y="1369814"/>
            <a:ext cx="60960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en-US" altLang="zh-TW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2019</a:t>
            </a:r>
            <a:r>
              <a:rPr lang="zh-TW" altLang="en-US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冠狀病毒病」</a:t>
            </a:r>
            <a:endParaRPr lang="en-US" altLang="zh-TW" sz="3500" dirty="0">
              <a:solidFill>
                <a:srgbClr val="040C28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 descr="COVID-19 | Food Security Cluster">
            <a:extLst>
              <a:ext uri="{FF2B5EF4-FFF2-40B4-BE49-F238E27FC236}">
                <a16:creationId xmlns:a16="http://schemas.microsoft.com/office/drawing/2014/main" id="{48F905AC-5064-360E-F22A-3BB1ADE93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449" y="2283074"/>
            <a:ext cx="7288454" cy="3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38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21515-BC4B-AD24-D1DB-B3E35A93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6A6E0607-4E04-0DF4-3DF7-38A16E7A8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3429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新冠病毒疫情何以發展至今？這裡是一份時間表- 紐約時報中文網">
            <a:extLst>
              <a:ext uri="{FF2B5EF4-FFF2-40B4-BE49-F238E27FC236}">
                <a16:creationId xmlns:a16="http://schemas.microsoft.com/office/drawing/2014/main" id="{484241A1-59D0-2A27-6976-0501D111E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8" y="1731451"/>
            <a:ext cx="6215744" cy="41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1D7A3BE-3774-0F9C-C0A0-A48F7BF44E68}"/>
              </a:ext>
            </a:extLst>
          </p:cNvPr>
          <p:cNvSpPr txBox="1"/>
          <p:nvPr/>
        </p:nvSpPr>
        <p:spPr>
          <a:xfrm>
            <a:off x="2144485" y="1100509"/>
            <a:ext cx="666205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遵從香港政府</a:t>
            </a:r>
            <a:r>
              <a:rPr lang="en-US" altLang="zh-TW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500" b="0" i="0" dirty="0">
                <a:solidFill>
                  <a:srgbClr val="040C28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佩戴口罩的</a:t>
            </a:r>
            <a:r>
              <a:rPr lang="zh-TW" altLang="en-US" sz="3500" dirty="0">
                <a:solidFill>
                  <a:srgbClr val="040C2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規定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764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C6D6-1951-9EE7-6AE5-36C5E572A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A0958270-F80E-801C-1680-9126D5625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80" y="3302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E25F2DA9-9E77-32A3-1DC6-E70150338B34}"/>
              </a:ext>
            </a:extLst>
          </p:cNvPr>
          <p:cNvSpPr txBox="1"/>
          <p:nvPr/>
        </p:nvSpPr>
        <p:spPr>
          <a:xfrm>
            <a:off x="2346960" y="2939150"/>
            <a:ext cx="7680960" cy="512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zh-TW" altLang="en-US" sz="6500" b="1" dirty="0">
                <a:solidFill>
                  <a:srgbClr val="0F111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佩</a:t>
            </a:r>
            <a:r>
              <a:rPr lang="zh-TW" altLang="en-US" sz="6500" b="1" dirty="0">
                <a:solidFill>
                  <a:srgbClr val="0F1115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戴口罩的正確方法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A247FAD-EED5-532A-93DA-F7F82984FDDA}"/>
              </a:ext>
            </a:extLst>
          </p:cNvPr>
          <p:cNvSpPr txBox="1"/>
          <p:nvPr/>
        </p:nvSpPr>
        <p:spPr>
          <a:xfrm>
            <a:off x="2479040" y="363016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HK" altLang="en-US" sz="200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衞生署衞生防護中心</a:t>
            </a:r>
            <a:endParaRPr lang="en-US" altLang="zh-HK" sz="2000" dirty="0">
              <a:solidFill>
                <a:srgbClr val="0F0F0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endParaRPr lang="en-US" altLang="zh-HK" sz="2000" dirty="0">
              <a:solidFill>
                <a:srgbClr val="0F0F0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/>
              <a:t>防疫診症室 </a:t>
            </a:r>
            <a:r>
              <a:rPr lang="en-US" altLang="zh-TW" b="1" dirty="0"/>
              <a:t>- </a:t>
            </a:r>
            <a:r>
              <a:rPr lang="zh-TW" altLang="en-US" b="1" dirty="0"/>
              <a:t>口罩篇</a:t>
            </a:r>
            <a:endParaRPr lang="en-US" altLang="zh-TW" b="1" dirty="0"/>
          </a:p>
          <a:p>
            <a:r>
              <a:rPr lang="en-US" altLang="zh-TW" dirty="0"/>
              <a:t>https://www.youtube.com/watch?v=yobJIvRUzs4</a:t>
            </a:r>
            <a:endParaRPr lang="zh-TW" altLang="en-US" dirty="0"/>
          </a:p>
          <a:p>
            <a:pPr>
              <a:buNone/>
            </a:pPr>
            <a:endParaRPr lang="zh-HK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601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B2A33-3A86-5833-DA36-B297AFC79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321033A0-AEE9-FCEF-8C50-BCD57477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50292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線上媒體 2" title="防疫診症室 - 口罩篇">
            <a:hlinkClick r:id="" action="ppaction://media"/>
            <a:extLst>
              <a:ext uri="{FF2B5EF4-FFF2-40B4-BE49-F238E27FC236}">
                <a16:creationId xmlns:a16="http://schemas.microsoft.com/office/drawing/2014/main" id="{CC767020-45A8-B55C-F8AD-4FF5F19D57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33141" y="652925"/>
            <a:ext cx="8747490" cy="579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0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09F51-4908-1243-077C-CC51B85F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主頁- 博博妙妙學古文">
            <a:extLst>
              <a:ext uri="{FF2B5EF4-FFF2-40B4-BE49-F238E27FC236}">
                <a16:creationId xmlns:a16="http://schemas.microsoft.com/office/drawing/2014/main" id="{1099F485-34A5-09F3-A195-C289B3E19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5215" l="9961" r="89844">
                        <a14:foregroundMark x1="35938" y1="8496" x2="38965" y2="9180"/>
                        <a14:foregroundMark x1="35254" y1="3418" x2="38672" y2="7129"/>
                        <a14:foregroundMark x1="12500" y1="58691" x2="19336" y2="58301"/>
                        <a14:foregroundMark x1="51855" y1="51172" x2="59277" y2="65430"/>
                        <a14:foregroundMark x1="47754" y1="59277" x2="53223" y2="72559"/>
                        <a14:foregroundMark x1="31543" y1="79688" x2="31152" y2="81738"/>
                        <a14:foregroundMark x1="45117" y1="76563" x2="46484" y2="81055"/>
                        <a14:foregroundMark x1="29199" y1="79980" x2="31836" y2="87109"/>
                        <a14:foregroundMark x1="58301" y1="87793" x2="58984" y2="93262"/>
                        <a14:foregroundMark x1="73535" y1="90527" x2="77930" y2="95215"/>
                        <a14:foregroundMark x1="51855" y1="37305" x2="72852" y2="40332"/>
                        <a14:foregroundMark x1="75586" y1="31152" x2="75293" y2="44434"/>
                        <a14:foregroundMark x1="17676" y1="53223" x2="16602" y2="58008"/>
                        <a14:foregroundMark x1="88574" y1="66895" x2="88574" y2="66895"/>
                        <a14:foregroundMark x1="86523" y1="72266" x2="86523" y2="72266"/>
                        <a14:foregroundMark x1="87109" y1="71387" x2="87109" y2="71387"/>
                        <a14:backgroundMark x1="87512" y1="72266" x2="86523" y2="76270"/>
                        <a14:backgroundMark x1="87729" y1="71387" x2="87512" y2="72266"/>
                        <a14:backgroundMark x1="88574" y1="67969" x2="87729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80" y="3302000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5F1465D-54BF-AD8D-73DC-23ABC0750B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479" b="19532"/>
          <a:stretch>
            <a:fillRect/>
          </a:stretch>
        </p:blipFill>
        <p:spPr>
          <a:xfrm>
            <a:off x="4116437" y="960265"/>
            <a:ext cx="3808363" cy="510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89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101</Words>
  <Application>Microsoft Office PowerPoint</Application>
  <PresentationFormat>寬螢幕</PresentationFormat>
  <Paragraphs>24</Paragraphs>
  <Slides>23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7" baseType="lpstr">
      <vt:lpstr>標楷體</vt:lpstr>
      <vt:lpstr>Arial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Kindergarten Talent</cp:lastModifiedBy>
  <cp:revision>22</cp:revision>
  <dcterms:created xsi:type="dcterms:W3CDTF">2026-03-07T15:54:04Z</dcterms:created>
  <dcterms:modified xsi:type="dcterms:W3CDTF">2026-03-13T01:04:30Z</dcterms:modified>
</cp:coreProperties>
</file>